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9" r:id="rId2"/>
    <p:sldId id="259" r:id="rId3"/>
    <p:sldId id="258" r:id="rId4"/>
    <p:sldId id="265" r:id="rId5"/>
    <p:sldId id="308" r:id="rId6"/>
    <p:sldId id="309" r:id="rId7"/>
    <p:sldId id="346" r:id="rId8"/>
    <p:sldId id="350" r:id="rId9"/>
    <p:sldId id="366" r:id="rId10"/>
    <p:sldId id="368" r:id="rId11"/>
    <p:sldId id="349" r:id="rId12"/>
    <p:sldId id="348" r:id="rId13"/>
    <p:sldId id="302" r:id="rId14"/>
    <p:sldId id="341" r:id="rId15"/>
    <p:sldId id="323" r:id="rId16"/>
    <p:sldId id="324" r:id="rId17"/>
    <p:sldId id="305" r:id="rId18"/>
    <p:sldId id="325" r:id="rId19"/>
    <p:sldId id="310" r:id="rId20"/>
    <p:sldId id="335" r:id="rId21"/>
    <p:sldId id="312" r:id="rId22"/>
    <p:sldId id="327" r:id="rId23"/>
    <p:sldId id="328" r:id="rId24"/>
    <p:sldId id="329" r:id="rId25"/>
    <p:sldId id="330" r:id="rId26"/>
    <p:sldId id="331" r:id="rId27"/>
    <p:sldId id="338" r:id="rId28"/>
    <p:sldId id="369" r:id="rId29"/>
    <p:sldId id="303" r:id="rId30"/>
    <p:sldId id="326" r:id="rId31"/>
    <p:sldId id="317" r:id="rId32"/>
    <p:sldId id="321" r:id="rId33"/>
    <p:sldId id="306" r:id="rId34"/>
    <p:sldId id="318" r:id="rId35"/>
    <p:sldId id="319" r:id="rId36"/>
    <p:sldId id="320" r:id="rId37"/>
    <p:sldId id="342" r:id="rId38"/>
    <p:sldId id="304" r:id="rId39"/>
    <p:sldId id="332" r:id="rId40"/>
    <p:sldId id="333" r:id="rId41"/>
    <p:sldId id="334" r:id="rId42"/>
    <p:sldId id="307" r:id="rId43"/>
    <p:sldId id="301" r:id="rId44"/>
    <p:sldId id="322" r:id="rId45"/>
    <p:sldId id="316" r:id="rId46"/>
    <p:sldId id="336" r:id="rId47"/>
    <p:sldId id="313" r:id="rId48"/>
    <p:sldId id="314" r:id="rId49"/>
    <p:sldId id="315"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81499" autoAdjust="0"/>
  </p:normalViewPr>
  <p:slideViewPr>
    <p:cSldViewPr snapToGrid="0">
      <p:cViewPr varScale="1">
        <p:scale>
          <a:sx n="89" d="100"/>
          <a:sy n="89" d="100"/>
        </p:scale>
        <p:origin x="1350" y="66"/>
      </p:cViewPr>
      <p:guideLst>
        <p:guide orient="horz" pos="2546"/>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z</a:t>
            </a:r>
            <a:r>
              <a:rPr lang="zh-TW" altLang="en-US" dirty="0"/>
              <a:t>跟</a:t>
            </a:r>
            <a:r>
              <a:rPr lang="en-US" altLang="zh-TW" dirty="0"/>
              <a:t>u</a:t>
            </a:r>
            <a:r>
              <a:rPr lang="zh-TW" altLang="en-US" dirty="0"/>
              <a:t>。那這個問題的主要目標是要找出向量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的多項式環上，問題會變得更加難以解決，因此我們利用這個特點確保了攻擊者無法輕易找到簽章的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13</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496568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57217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這邊是下線後的頻率功耗與面積的結果，有到</a:t>
            </a:r>
            <a:r>
              <a:rPr lang="en-US" altLang="zh-TW" dirty="0"/>
              <a:t>TSRI</a:t>
            </a:r>
            <a:r>
              <a:rPr lang="zh-TW" altLang="en-US" dirty="0"/>
              <a:t>用</a:t>
            </a:r>
            <a:r>
              <a:rPr lang="en-US" altLang="zh-TW" dirty="0"/>
              <a:t>V93000</a:t>
            </a:r>
            <a:r>
              <a:rPr lang="zh-TW" altLang="en-US" dirty="0"/>
              <a:t>機台測試</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413106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95508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07331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550440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288009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，是將狀態矩陣根據每一行進行線性轉換互相混和，固定多項式</a:t>
            </a:r>
            <a:r>
              <a:rPr lang="en-US" altLang="zh-TW" dirty="0"/>
              <a:t>a(x)</a:t>
            </a:r>
            <a:r>
              <a:rPr lang="zh-TW" altLang="en-US" dirty="0"/>
              <a:t>去做相乘，增加密文的擴散性與安全性。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376501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2369808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送到外界。那當中只有在</a:t>
            </a:r>
            <a:r>
              <a:rPr lang="en-US" altLang="zh-TW" dirty="0" err="1"/>
              <a:t>addroundkey</a:t>
            </a:r>
            <a:r>
              <a:rPr lang="zh-TW" altLang="en-US" dirty="0"/>
              <a:t>與</a:t>
            </a:r>
            <a:r>
              <a:rPr lang="en-US" altLang="zh-TW" dirty="0" err="1"/>
              <a:t>roundkeyexpandsion</a:t>
            </a:r>
            <a:r>
              <a:rPr lang="zh-TW" altLang="en-US" dirty="0"/>
              <a:t>後面去設暫存器，一方面因為老師對我們晶片的要求為達到</a:t>
            </a:r>
            <a:r>
              <a:rPr lang="en-US" altLang="zh-TW" dirty="0"/>
              <a:t>100Mhz</a:t>
            </a:r>
            <a:r>
              <a:rPr lang="zh-TW" altLang="en-US" dirty="0"/>
              <a:t>，那經過嘗試中間使用組合邏輯的版本就可以達到要求的速度，另一方面就是在每一個</a:t>
            </a:r>
            <a:r>
              <a:rPr lang="en-US" altLang="zh-TW" dirty="0"/>
              <a:t>function</a:t>
            </a:r>
            <a:r>
              <a:rPr lang="zh-TW" altLang="en-US" dirty="0"/>
              <a:t>後都加</a:t>
            </a:r>
            <a:r>
              <a:rPr lang="en-US" altLang="zh-TW" dirty="0"/>
              <a:t>pipeline</a:t>
            </a:r>
            <a:r>
              <a:rPr lang="zh-TW" altLang="en-US" dirty="0"/>
              <a:t>擔心會超出</a:t>
            </a:r>
            <a:r>
              <a:rPr lang="en-US" altLang="zh-TW" dirty="0"/>
              <a:t>T18</a:t>
            </a:r>
            <a:r>
              <a:rPr lang="zh-TW" altLang="en-US" dirty="0"/>
              <a:t>製成的面積限制。</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177933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4115403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在碩一上的時候去台大修了這堂課，這堂主要是在教我們三個重點，第一個是如何在</a:t>
            </a:r>
            <a:r>
              <a:rPr lang="en-US" altLang="zh-TW" dirty="0"/>
              <a:t>FPGA</a:t>
            </a:r>
            <a:r>
              <a:rPr lang="zh-TW" altLang="en-US" dirty="0"/>
              <a:t>和</a:t>
            </a:r>
            <a:r>
              <a:rPr lang="en-US" altLang="zh-TW" dirty="0"/>
              <a:t>ASIC</a:t>
            </a:r>
            <a:r>
              <a:rPr lang="zh-TW" altLang="en-US" dirty="0"/>
              <a:t>上使用</a:t>
            </a:r>
            <a:r>
              <a:rPr lang="en-US" altLang="zh-TW" dirty="0"/>
              <a:t>Verilog</a:t>
            </a:r>
            <a:r>
              <a:rPr lang="zh-TW" altLang="en-US" dirty="0"/>
              <a:t>與</a:t>
            </a:r>
            <a:r>
              <a:rPr lang="en-US" altLang="zh-TW" dirty="0"/>
              <a:t>HLS</a:t>
            </a:r>
            <a:r>
              <a:rPr lang="zh-TW" altLang="en-US" dirty="0"/>
              <a:t>設計且實現專案，第二個是將專案整合到</a:t>
            </a:r>
            <a:r>
              <a:rPr lang="en-US" altLang="zh-TW" dirty="0"/>
              <a:t>Caravel SOC</a:t>
            </a:r>
            <a:r>
              <a:rPr lang="zh-TW" altLang="en-US" dirty="0"/>
              <a:t>上，第三個是利用</a:t>
            </a:r>
            <a:r>
              <a:rPr lang="en-US" altLang="zh-TW" dirty="0"/>
              <a:t>Caravel FPGA</a:t>
            </a:r>
            <a:r>
              <a:rPr lang="zh-TW" altLang="en-US" dirty="0"/>
              <a:t>去做實際模擬，讓我最獲益良多的就是了解了軟體韌體與硬體之間的關係。</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29</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我們將原本都是</a:t>
            </a:r>
            <a:r>
              <a:rPr lang="en-US" altLang="zh-TW" dirty="0"/>
              <a:t>CPU</a:t>
            </a:r>
            <a:r>
              <a:rPr lang="zh-TW" altLang="en-US" dirty="0"/>
              <a:t>處理的</a:t>
            </a:r>
            <a:r>
              <a:rPr lang="en-US" altLang="zh-TW" dirty="0"/>
              <a:t>FIR MM QS</a:t>
            </a:r>
            <a:r>
              <a:rPr lang="zh-TW" altLang="en-US" dirty="0"/>
              <a:t>運算，各自做成硬體加速器。</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401792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這是我們在這堂課當中</a:t>
            </a:r>
            <a:r>
              <a:rPr lang="en-US" altLang="zh-TW" dirty="0"/>
              <a:t>Final</a:t>
            </a:r>
            <a:r>
              <a:rPr lang="zh-TW" altLang="en-US" dirty="0"/>
              <a:t> </a:t>
            </a:r>
            <a:r>
              <a:rPr lang="en-US" altLang="zh-TW" dirty="0"/>
              <a:t>project</a:t>
            </a:r>
            <a:r>
              <a:rPr lang="zh-TW" altLang="en-US" dirty="0"/>
              <a:t>的</a:t>
            </a:r>
            <a:r>
              <a:rPr lang="en-US" altLang="zh-TW" dirty="0"/>
              <a:t>block</a:t>
            </a:r>
            <a:r>
              <a:rPr lang="zh-TW" altLang="en-US" dirty="0"/>
              <a:t> </a:t>
            </a:r>
            <a:r>
              <a:rPr lang="en-US" altLang="zh-TW" dirty="0"/>
              <a:t>diagram</a:t>
            </a:r>
            <a:r>
              <a:rPr lang="zh-TW" altLang="en-US" dirty="0"/>
              <a:t>，我們實現了</a:t>
            </a:r>
            <a:r>
              <a:rPr lang="en-US" altLang="zh-TW" dirty="0"/>
              <a:t>FIR</a:t>
            </a:r>
            <a:r>
              <a:rPr lang="zh-TW" altLang="en-US" dirty="0"/>
              <a:t>、</a:t>
            </a:r>
            <a:r>
              <a:rPr lang="en-US" altLang="zh-TW" dirty="0"/>
              <a:t>QS</a:t>
            </a:r>
            <a:r>
              <a:rPr lang="zh-TW" altLang="en-US" dirty="0"/>
              <a:t>、</a:t>
            </a:r>
            <a:r>
              <a:rPr lang="en-US" altLang="zh-TW" dirty="0"/>
              <a:t>MM</a:t>
            </a:r>
            <a:r>
              <a:rPr lang="zh-TW" altLang="en-US" dirty="0"/>
              <a:t>的硬體加速器，</a:t>
            </a:r>
            <a:endParaRPr lang="zh-CN" altLang="en-US" dirty="0"/>
          </a:p>
          <a:p>
            <a:endParaRPr lang="en-US" altLang="zh-CN" dirty="0"/>
          </a:p>
          <a:p>
            <a:r>
              <a:rPr lang="en-US" altLang="zh-CN" dirty="0"/>
              <a:t>PS</a:t>
            </a:r>
            <a:r>
              <a:rPr lang="zh-TW" altLang="en-US" dirty="0"/>
              <a:t>是什麼東西</a:t>
            </a:r>
            <a:br>
              <a:rPr lang="en-US" altLang="zh-TW" dirty="0"/>
            </a:br>
            <a:r>
              <a:rPr lang="en-US" altLang="zh-TW" dirty="0" err="1"/>
              <a:t>jupyter</a:t>
            </a:r>
            <a:r>
              <a:rPr lang="en-US" altLang="zh-TW" dirty="0"/>
              <a:t> network</a:t>
            </a:r>
            <a:r>
              <a:rPr lang="zh-TW" altLang="en-US" dirty="0"/>
              <a:t>是什麼東西</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16245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FIR</a:t>
            </a:r>
            <a:r>
              <a:rPr lang="zh-TW" altLang="en-US" dirty="0"/>
              <a:t>主要運作的邏輯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3333334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4005354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852656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Prefetch controller , Code reordering </a:t>
            </a:r>
            <a:r>
              <a:rPr lang="en-US" altLang="zh-TW" sz="1200" b="0" i="0" kern="1200" dirty="0" err="1">
                <a:solidFill>
                  <a:schemeClr val="tx1"/>
                </a:solidFill>
                <a:effectLst/>
                <a:latin typeface="+mn-lt"/>
                <a:ea typeface="+mn-ea"/>
                <a:cs typeface="+mn-cs"/>
              </a:rPr>
              <a:t>loaduse</a:t>
            </a:r>
            <a:r>
              <a:rPr lang="en-US" altLang="zh-TW" sz="1200" b="0" i="0" kern="1200" dirty="0">
                <a:solidFill>
                  <a:schemeClr val="tx1"/>
                </a:solidFill>
                <a:effectLst/>
                <a:latin typeface="+mn-lt"/>
                <a:ea typeface="+mn-ea"/>
                <a:cs typeface="+mn-cs"/>
              </a:rPr>
              <a:t> data hazard,</a:t>
            </a:r>
            <a:r>
              <a:rPr lang="zh-TW" altLang="en-US" sz="1200" b="0" i="0" kern="1200" dirty="0">
                <a:solidFill>
                  <a:schemeClr val="tx1"/>
                </a:solidFill>
                <a:effectLst/>
                <a:latin typeface="+mn-lt"/>
                <a:ea typeface="+mn-ea"/>
                <a:cs typeface="+mn-cs"/>
              </a:rPr>
              <a:t>嘗試不同的編譯策略</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4259202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38</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041486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43</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911411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10842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package" Target="../embeddings/Microsoft_Visio_Drawing2.vsdx"/><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10.png"/><Relationship Id="rId4" Type="http://schemas.openxmlformats.org/officeDocument/2006/relationships/image" Target="../media/image10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10.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2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22.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26.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22.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23.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23.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24.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24.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4.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63.png"/><Relationship Id="rId4" Type="http://schemas.openxmlformats.org/officeDocument/2006/relationships/image" Target="../media/image162.png"/></Relationships>
</file>

<file path=ppt/slides/_rels/slide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7.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67.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66.png"/><Relationship Id="rId14" Type="http://schemas.openxmlformats.org/officeDocument/2006/relationships/image" Target="../media/image292.png"/><Relationship Id="rId22" Type="http://schemas.openxmlformats.org/officeDocument/2006/relationships/image" Target="../media/image370.png"/></Relationships>
</file>

<file path=ppt/slides/_rels/slide48.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8.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extLst>
                <p:ext uri="{D42A27DB-BD31-4B8C-83A1-F6EECF244321}">
                  <p14:modId xmlns:p14="http://schemas.microsoft.com/office/powerpoint/2010/main" val="566706843"/>
                </p:ext>
              </p:extLst>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name="Visio" r:id="rId3" imgW="5009940" imgH="2666974" progId="Visio.Drawing.15">
                    <p:embed/>
                  </p:oleObj>
                </mc:Choice>
                <mc:Fallback>
                  <p:oleObj name="Visio" r:id="rId3" imgW="5009940" imgH="2666974" progId="Visio.Drawing.15">
                    <p:embed/>
                    <p:pic>
                      <p:nvPicPr>
                        <p:cNvPr id="0" name=""/>
                        <p:cNvPicPr/>
                        <p:nvPr/>
                      </p:nvPicPr>
                      <p:blipFill>
                        <a:blip r:embed="rId4"/>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extLst>
                <p:ext uri="{D42A27DB-BD31-4B8C-83A1-F6EECF244321}">
                  <p14:modId xmlns:p14="http://schemas.microsoft.com/office/powerpoint/2010/main" val="1057647691"/>
                </p:ext>
              </p:extLst>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extLst>
                <p:ext uri="{D42A27DB-BD31-4B8C-83A1-F6EECF244321}">
                  <p14:modId xmlns:p14="http://schemas.microsoft.com/office/powerpoint/2010/main" val="3786929360"/>
                </p:ext>
              </p:extLst>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name="Visio" r:id="rId7" imgW="3838398" imgH="1781111" progId="Visio.Drawing.15">
                    <p:embed/>
                  </p:oleObj>
                </mc:Choice>
                <mc:Fallback>
                  <p:oleObj name="Visio" r:id="rId7" imgW="3838398" imgH="1781111" progId="Visio.Drawing.15">
                    <p:embed/>
                    <p:pic>
                      <p:nvPicPr>
                        <p:cNvPr id="0" name=""/>
                        <p:cNvPicPr/>
                        <p:nvPr/>
                      </p:nvPicPr>
                      <p:blipFill>
                        <a:blip r:embed="rId8"/>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323439"/>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a:t>
            </a:r>
            <a:b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4138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Accelerate the discrete Fourier transform to achieve </a:t>
            </a:r>
            <a:r>
              <a:rPr lang="en-US" altLang="zh-TW" sz="2000" b="1" dirty="0">
                <a:latin typeface="Times New Roman" panose="02020603050405020304" pitchFamily="18" charset="0"/>
                <a:cs typeface="Times New Roman" panose="02020603050405020304" pitchFamily="18" charset="0"/>
              </a:rPr>
              <a:t>fast Fourier transform</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a:t>
            </a:r>
            <a:r>
              <a:rPr lang="en-US" altLang="zh-TW" sz="2000" b="1" dirty="0">
                <a:latin typeface="Times New Roman" panose="02020603050405020304" pitchFamily="18" charset="0"/>
                <a:cs typeface="Times New Roman" panose="02020603050405020304" pitchFamily="18" charset="0"/>
              </a:rPr>
              <a:t>rotation factor </a:t>
            </a:r>
            <a:r>
              <a:rPr lang="en-US" altLang="zh-TW" sz="2000" dirty="0">
                <a:latin typeface="Times New Roman" panose="02020603050405020304" pitchFamily="18" charset="0"/>
                <a:cs typeface="Times New Roman" panose="02020603050405020304" pitchFamily="18" charset="0"/>
              </a:rPr>
              <a:t>of DFT to transform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a:t>
            </a:r>
            <a:r>
              <a:rPr lang="en-US" altLang="zh-TW" sz="2000" b="1" dirty="0">
                <a:latin typeface="Times New Roman" panose="02020603050405020304" pitchFamily="18" charset="0"/>
                <a:cs typeface="Times New Roman" panose="02020603050405020304" pitchFamily="18" charset="0"/>
              </a:rPr>
              <a:t>CORDIC</a:t>
            </a:r>
            <a:r>
              <a:rPr lang="en-US" altLang="zh-TW" sz="2000" dirty="0">
                <a:latin typeface="Times New Roman" panose="02020603050405020304" pitchFamily="18" charset="0"/>
                <a:cs typeface="Times New Roman" panose="02020603050405020304" pitchFamily="18" charset="0"/>
              </a:rPr>
              <a:t> to complete trigonometric function operations to obtain rotation factors</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𝑋</a:t>
            </a:r>
            <a:r>
              <a:rPr lang="en-US" altLang="zh-CN"/>
              <a:t>_2=</a:t>
            </a:r>
            <a:r>
              <a:rPr lang="zh-CN" altLang="en-US"/>
              <a:t>𝑋</a:t>
            </a:r>
            <a:r>
              <a:rPr lang="en-US" altLang="zh-CN"/>
              <a:t>_1  cos⁡</a:t>
            </a:r>
            <a:r>
              <a:rPr lang="zh-CN" altLang="en-US"/>
              <a:t>𝜃−𝑌</a:t>
            </a:r>
            <a:r>
              <a:rPr lang="en-US" altLang="zh-CN"/>
              <a:t>_1  sin⁡</a:t>
            </a:r>
            <a:r>
              <a:rPr lang="zh-CN" altLang="en-US"/>
              <a:t>𝜃</a:t>
            </a:r>
          </a:p>
        </p:txBody>
      </p:sp>
      <p:grpSp>
        <p:nvGrpSpPr>
          <p:cNvPr id="54" name="组合 53"/>
          <p:cNvGrpSpPr/>
          <p:nvPr/>
        </p:nvGrpSpPr>
        <p:grpSpPr>
          <a:xfrm>
            <a:off x="568443" y="319365"/>
            <a:ext cx="3020560" cy="400110"/>
            <a:chOff x="568442" y="319364"/>
            <a:chExt cx="3020560" cy="400111"/>
          </a:xfrm>
        </p:grpSpPr>
        <p:sp>
          <p:nvSpPr>
            <p:cNvPr id="55" name="文本框 23"/>
            <p:cNvSpPr txBox="1"/>
            <p:nvPr/>
          </p:nvSpPr>
          <p:spPr>
            <a:xfrm>
              <a:off x="665958" y="319364"/>
              <a:ext cx="2923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B3FB9C6-1DEE-4318-B352-32A1E01F4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8442" y="1759207"/>
            <a:ext cx="3569164" cy="3176270"/>
          </a:xfrm>
          <a:prstGeom prst="rect">
            <a:avLst/>
          </a:prstGeom>
          <a:noFill/>
        </p:spPr>
      </p:pic>
      <p:grpSp>
        <p:nvGrpSpPr>
          <p:cNvPr id="8" name="群組 7">
            <a:extLst>
              <a:ext uri="{FF2B5EF4-FFF2-40B4-BE49-F238E27FC236}">
                <a16:creationId xmlns:a16="http://schemas.microsoft.com/office/drawing/2014/main" id="{BC3EEB13-28AF-4C4E-B0BA-0810E6F25003}"/>
              </a:ext>
            </a:extLst>
          </p:cNvPr>
          <p:cNvGrpSpPr/>
          <p:nvPr/>
        </p:nvGrpSpPr>
        <p:grpSpPr>
          <a:xfrm>
            <a:off x="4380212" y="2498981"/>
            <a:ext cx="3279397" cy="1860037"/>
            <a:chOff x="8480603" y="2782669"/>
            <a:chExt cx="3279397" cy="1860037"/>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70FAD9C-4757-481F-86C6-D40DFDAD3496}"/>
                    </a:ext>
                  </a:extLst>
                </p:cNvPr>
                <p:cNvSpPr txBox="1"/>
                <p:nvPr/>
              </p:nvSpPr>
              <p:spPr>
                <a:xfrm>
                  <a:off x="8480603" y="2782669"/>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dirty="0"/>
                </a:p>
              </p:txBody>
            </p:sp>
          </mc:Choice>
          <mc:Fallback xmlns="">
            <p:sp>
              <p:nvSpPr>
                <p:cNvPr id="5" name="文字方塊 4">
                  <a:extLst>
                    <a:ext uri="{FF2B5EF4-FFF2-40B4-BE49-F238E27FC236}">
                      <a16:creationId xmlns:a16="http://schemas.microsoft.com/office/drawing/2014/main" id="{970FAD9C-4757-481F-86C6-D40DFDAD3496}"/>
                    </a:ext>
                  </a:extLst>
                </p:cNvPr>
                <p:cNvSpPr txBox="1">
                  <a:spLocks noRot="1" noChangeAspect="1" noMove="1" noResize="1" noEditPoints="1" noAdjustHandles="1" noChangeArrowheads="1" noChangeShapeType="1" noTextEdit="1"/>
                </p:cNvSpPr>
                <p:nvPr/>
              </p:nvSpPr>
              <p:spPr>
                <a:xfrm>
                  <a:off x="8480603" y="2782669"/>
                  <a:ext cx="3279397" cy="646331"/>
                </a:xfrm>
                <a:prstGeom prst="rect">
                  <a:avLst/>
                </a:prstGeom>
                <a:blipFill>
                  <a:blip r:embed="rId4"/>
                  <a:stretch>
                    <a:fillRect/>
                  </a:stretch>
                </a:blipFill>
              </p:spPr>
              <p:txBody>
                <a:bodyPr/>
                <a:lstStyle/>
                <a:p>
                  <a:r>
                    <a:rPr lang="zh-TW" altLang="en-US">
                      <a:noFill/>
                    </a:rPr>
                    <a:t> </a:t>
                  </a:r>
                </a:p>
              </p:txBody>
            </p:sp>
          </mc:Fallback>
        </mc:AlternateContent>
        <p:sp>
          <p:nvSpPr>
            <p:cNvPr id="6" name="箭號: 向下 5">
              <a:extLst>
                <a:ext uri="{FF2B5EF4-FFF2-40B4-BE49-F238E27FC236}">
                  <a16:creationId xmlns:a16="http://schemas.microsoft.com/office/drawing/2014/main" id="{C44B06AE-1C77-4DA8-B131-B97C4551DBC6}"/>
                </a:ext>
              </a:extLst>
            </p:cNvPr>
            <p:cNvSpPr/>
            <p:nvPr/>
          </p:nvSpPr>
          <p:spPr>
            <a:xfrm>
              <a:off x="10012301" y="3486875"/>
              <a:ext cx="216000" cy="43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FFC92F9-6C74-41B9-B0FA-2E65B83DDDC0}"/>
                    </a:ext>
                  </a:extLst>
                </p:cNvPr>
                <p:cNvSpPr txBox="1"/>
                <p:nvPr/>
              </p:nvSpPr>
              <p:spPr>
                <a:xfrm>
                  <a:off x="8480603" y="3996375"/>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dirty="0"/>
                </a:p>
              </p:txBody>
            </p:sp>
          </mc:Choice>
          <mc:Fallback xmlns="">
            <p:sp>
              <p:nvSpPr>
                <p:cNvPr id="15" name="文字方塊 14">
                  <a:extLst>
                    <a:ext uri="{FF2B5EF4-FFF2-40B4-BE49-F238E27FC236}">
                      <a16:creationId xmlns:a16="http://schemas.microsoft.com/office/drawing/2014/main" id="{3FFC92F9-6C74-41B9-B0FA-2E65B83DDDC0}"/>
                    </a:ext>
                  </a:extLst>
                </p:cNvPr>
                <p:cNvSpPr txBox="1">
                  <a:spLocks noRot="1" noChangeAspect="1" noMove="1" noResize="1" noEditPoints="1" noAdjustHandles="1" noChangeArrowheads="1" noChangeShapeType="1" noTextEdit="1"/>
                </p:cNvSpPr>
                <p:nvPr/>
              </p:nvSpPr>
              <p:spPr>
                <a:xfrm>
                  <a:off x="8480603" y="3996375"/>
                  <a:ext cx="3279397" cy="646331"/>
                </a:xfrm>
                <a:prstGeom prst="rect">
                  <a:avLst/>
                </a:prstGeom>
                <a:blipFill>
                  <a:blip r:embed="rId6"/>
                  <a:stretch>
                    <a:fillRect/>
                  </a:stretch>
                </a:blipFill>
              </p:spPr>
              <p:txBody>
                <a:bodyPr/>
                <a:lstStyle/>
                <a:p>
                  <a:r>
                    <a:rPr lang="zh-TW" altLang="en-US">
                      <a:noFill/>
                    </a:rPr>
                    <a:t> </a:t>
                  </a:r>
                </a:p>
              </p:txBody>
            </p:sp>
          </mc:Fallback>
        </mc:AlternateContent>
      </p:grpSp>
      <p:pic>
        <p:nvPicPr>
          <p:cNvPr id="13" name="圖片 12">
            <a:extLst>
              <a:ext uri="{FF2B5EF4-FFF2-40B4-BE49-F238E27FC236}">
                <a16:creationId xmlns:a16="http://schemas.microsoft.com/office/drawing/2014/main" id="{00094503-4011-A537-E24C-CB6A3D2F500B}"/>
              </a:ext>
            </a:extLst>
          </p:cNvPr>
          <p:cNvPicPr>
            <a:picLocks noChangeAspect="1"/>
          </p:cNvPicPr>
          <p:nvPr/>
        </p:nvPicPr>
        <p:blipFill>
          <a:blip r:embed="rId7"/>
          <a:stretch>
            <a:fillRect/>
          </a:stretch>
        </p:blipFill>
        <p:spPr>
          <a:xfrm>
            <a:off x="7938290" y="2752059"/>
            <a:ext cx="3660113" cy="1583703"/>
          </a:xfrm>
          <a:prstGeom prst="rect">
            <a:avLst/>
          </a:prstGeom>
        </p:spPr>
      </p:pic>
      <p:pic>
        <p:nvPicPr>
          <p:cNvPr id="16" name="圖片 15">
            <a:extLst>
              <a:ext uri="{FF2B5EF4-FFF2-40B4-BE49-F238E27FC236}">
                <a16:creationId xmlns:a16="http://schemas.microsoft.com/office/drawing/2014/main" id="{8071D78F-C0DF-7C6B-F44B-D60D9638F292}"/>
              </a:ext>
            </a:extLst>
          </p:cNvPr>
          <p:cNvPicPr>
            <a:picLocks noChangeAspect="1"/>
          </p:cNvPicPr>
          <p:nvPr/>
        </p:nvPicPr>
        <p:blipFill>
          <a:blip r:embed="rId8"/>
          <a:stretch>
            <a:fillRect/>
          </a:stretch>
        </p:blipFill>
        <p:spPr>
          <a:xfrm>
            <a:off x="8780064" y="4335762"/>
            <a:ext cx="1976567" cy="1066013"/>
          </a:xfrm>
          <a:prstGeom prst="rect">
            <a:avLst/>
          </a:prstGeom>
        </p:spPr>
      </p:pic>
      <p:sp>
        <p:nvSpPr>
          <p:cNvPr id="3" name="文字方塊 2">
            <a:extLst>
              <a:ext uri="{FF2B5EF4-FFF2-40B4-BE49-F238E27FC236}">
                <a16:creationId xmlns:a16="http://schemas.microsoft.com/office/drawing/2014/main" id="{95DB3993-4583-4146-AB27-615C9C8AA482}"/>
              </a:ext>
            </a:extLst>
          </p:cNvPr>
          <p:cNvSpPr txBox="1"/>
          <p:nvPr/>
        </p:nvSpPr>
        <p:spPr>
          <a:xfrm>
            <a:off x="8640534" y="2129649"/>
            <a:ext cx="242790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Round of rotate : n=16</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27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18242" cy="400110"/>
            <a:chOff x="568442" y="319364"/>
            <a:chExt cx="3918242" cy="400111"/>
          </a:xfrm>
        </p:grpSpPr>
        <p:sp>
          <p:nvSpPr>
            <p:cNvPr id="55" name="文本框 23"/>
            <p:cNvSpPr txBox="1"/>
            <p:nvPr/>
          </p:nvSpPr>
          <p:spPr>
            <a:xfrm>
              <a:off x="665958" y="319364"/>
              <a:ext cx="382072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96403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360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4788416" cy="400110"/>
            <a:chOff x="568442" y="319364"/>
            <a:chExt cx="4788416" cy="400111"/>
          </a:xfrm>
        </p:grpSpPr>
        <p:sp>
          <p:nvSpPr>
            <p:cNvPr id="55" name="文本框 23"/>
            <p:cNvSpPr txBox="1"/>
            <p:nvPr/>
          </p:nvSpPr>
          <p:spPr>
            <a:xfrm>
              <a:off x="665958" y="319364"/>
              <a:ext cx="46909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B27DE5FB-48CF-4002-9B8B-A2C2EE63B5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29391" y="2033429"/>
            <a:ext cx="2938329" cy="2863334"/>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4627315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600" i="1" dirty="0" smtClean="0">
                                  <a:solidFill>
                                    <a:schemeClr val="accent6"/>
                                  </a:solidFill>
                                  <a:latin typeface="Cambria Math" panose="02040503050406030204" pitchFamily="18" charset="0"/>
                                </a:rPr>
                                <m:t>𝑀𝐻𝑧</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600" i="1" dirty="0" smtClean="0">
                                  <a:solidFill>
                                    <a:schemeClr val="accent6"/>
                                  </a:solidFill>
                                  <a:latin typeface="Cambria Math" panose="02040503050406030204" pitchFamily="18" charset="0"/>
                                </a:rPr>
                                <m:t>𝑚𝑊</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12.3297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4627315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100000" r="-300376" b="-215000"/>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100000" r="-100376" b="-21500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100000" r="-376" b="-215000"/>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203390" r="-3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203390" r="-100376" b="-118644"/>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203390" r="-376" b="-118644"/>
                          </a:stretch>
                        </a:blip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303390" r="-300376" b="-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spTree>
    <p:extLst>
      <p:ext uri="{BB962C8B-B14F-4D97-AF65-F5344CB8AC3E}">
        <p14:creationId xmlns:p14="http://schemas.microsoft.com/office/powerpoint/2010/main" val="2690942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730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21" name="PA_组合 20"/>
          <p:cNvGrpSpPr/>
          <p:nvPr>
            <p:custDataLst>
              <p:tags r:id="rId1"/>
            </p:custDataLst>
          </p:nvPr>
        </p:nvGrpSpPr>
        <p:grpSpPr>
          <a:xfrm>
            <a:off x="7010404" y="1884218"/>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 name="TextBox 32"/>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7" name="TextBox 76"/>
          <p:cNvSpPr txBox="1"/>
          <p:nvPr/>
        </p:nvSpPr>
        <p:spPr>
          <a:xfrm>
            <a:off x="7926357" y="758822"/>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4" name="PA_组合 23"/>
          <p:cNvGrpSpPr/>
          <p:nvPr>
            <p:custDataLst>
              <p:tags r:id="rId2"/>
            </p:custDataLst>
          </p:nvPr>
        </p:nvGrpSpPr>
        <p:grpSpPr>
          <a:xfrm>
            <a:off x="7010404" y="3117251"/>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9" name="TextBox 32"/>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1" name="TextBox 76"/>
          <p:cNvSpPr txBox="1"/>
          <p:nvPr/>
        </p:nvSpPr>
        <p:spPr>
          <a:xfrm>
            <a:off x="7926357" y="3222222"/>
            <a:ext cx="3611591"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8" name="PA_组合 27"/>
          <p:cNvGrpSpPr/>
          <p:nvPr>
            <p:custDataLst>
              <p:tags r:id="rId3"/>
            </p:custDataLst>
          </p:nvPr>
        </p:nvGrpSpPr>
        <p:grpSpPr>
          <a:xfrm>
            <a:off x="7010404" y="435028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3" name="TextBox 32"/>
            <p:cNvSpPr txBox="1">
              <a:spLocks noChangeArrowheads="1"/>
            </p:cNvSpPr>
            <p:nvPr/>
          </p:nvSpPr>
          <p:spPr bwMode="auto">
            <a:xfrm>
              <a:off x="7076800"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5" name="TextBox 76"/>
          <p:cNvSpPr txBox="1"/>
          <p:nvPr/>
        </p:nvSpPr>
        <p:spPr>
          <a:xfrm>
            <a:off x="7926357" y="4452588"/>
            <a:ext cx="3922742"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系統晶片設計實驗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5" name="PA_组合 24"/>
          <p:cNvGrpSpPr/>
          <p:nvPr>
            <p:custDataLst>
              <p:tags r:id="rId4"/>
            </p:custDataLst>
          </p:nvPr>
        </p:nvGrpSpPr>
        <p:grpSpPr>
          <a:xfrm>
            <a:off x="7010404" y="5583317"/>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7" name="TextBox 32"/>
            <p:cNvSpPr txBox="1">
              <a:spLocks noChangeArrowheads="1"/>
            </p:cNvSpPr>
            <p:nvPr/>
          </p:nvSpPr>
          <p:spPr bwMode="auto">
            <a:xfrm>
              <a:off x="7076800"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05</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9" name="TextBox 76"/>
          <p:cNvSpPr txBox="1"/>
          <p:nvPr/>
        </p:nvSpPr>
        <p:spPr>
          <a:xfrm>
            <a:off x="7926356" y="5682954"/>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 name="PA_组合 20">
            <a:extLst>
              <a:ext uri="{FF2B5EF4-FFF2-40B4-BE49-F238E27FC236}">
                <a16:creationId xmlns:a16="http://schemas.microsoft.com/office/drawing/2014/main" id="{59203C32-0562-F54B-3CCA-65BF9B82B18A}"/>
              </a:ext>
            </a:extLst>
          </p:cNvPr>
          <p:cNvGrpSpPr/>
          <p:nvPr>
            <p:custDataLst>
              <p:tags r:id="rId5"/>
            </p:custDataLst>
          </p:nvPr>
        </p:nvGrpSpPr>
        <p:grpSpPr>
          <a:xfrm>
            <a:off x="6976065" y="657258"/>
            <a:ext cx="727831" cy="727831"/>
            <a:chOff x="7010404" y="1250101"/>
            <a:chExt cx="727831" cy="727831"/>
          </a:xfrm>
        </p:grpSpPr>
        <p:sp>
          <p:nvSpPr>
            <p:cNvPr id="6" name="椭圆 1">
              <a:extLst>
                <a:ext uri="{FF2B5EF4-FFF2-40B4-BE49-F238E27FC236}">
                  <a16:creationId xmlns:a16="http://schemas.microsoft.com/office/drawing/2014/main" id="{79A2BB48-DA9D-E49B-8F4F-7E882E89EA67}"/>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0" name="TextBox 32">
              <a:extLst>
                <a:ext uri="{FF2B5EF4-FFF2-40B4-BE49-F238E27FC236}">
                  <a16:creationId xmlns:a16="http://schemas.microsoft.com/office/drawing/2014/main" id="{0FCC0EFC-848E-6ACB-F82A-FE0C0EA7C20B}"/>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4" name="TextBox 76">
            <a:extLst>
              <a:ext uri="{FF2B5EF4-FFF2-40B4-BE49-F238E27FC236}">
                <a16:creationId xmlns:a16="http://schemas.microsoft.com/office/drawing/2014/main" id="{23ACF684-325A-D418-3176-8D386E62E1B8}"/>
              </a:ext>
            </a:extLst>
          </p:cNvPr>
          <p:cNvSpPr txBox="1"/>
          <p:nvPr/>
        </p:nvSpPr>
        <p:spPr>
          <a:xfrm>
            <a:off x="7927135" y="199185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15614" y="222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1883839" cy="400110"/>
            <a:chOff x="568442" y="319364"/>
            <a:chExt cx="1883839" cy="400111"/>
          </a:xfrm>
        </p:grpSpPr>
        <p:sp>
          <p:nvSpPr>
            <p:cNvPr id="55" name="文本框 23"/>
            <p:cNvSpPr txBox="1"/>
            <p:nvPr/>
          </p:nvSpPr>
          <p:spPr>
            <a:xfrm>
              <a:off x="665958" y="319364"/>
              <a:ext cx="178632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extLst>
              <p:ext uri="{D42A27DB-BD31-4B8C-83A1-F6EECF244321}">
                <p14:modId xmlns:p14="http://schemas.microsoft.com/office/powerpoint/2010/main" val="2548608372"/>
              </p:ext>
            </p:extLst>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2564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3" grpId="0" animBg="1"/>
      <p:bldP spid="16" grpId="0" animBg="1"/>
      <p:bldP spid="17" grpId="0"/>
      <p:bldP spid="18" grpId="0" animBg="1"/>
      <p:bldP spid="19" grpId="0" animBg="1"/>
      <p:bldP spid="22" grpId="0" animBg="1"/>
      <p:bldP spid="25" grpId="0" animBg="1"/>
      <p:bldP spid="26" grpId="0"/>
      <p:bldP spid="27" grpId="0" animBg="1"/>
      <p:bldP spid="28" grpId="0" animBg="1"/>
      <p:bldP spid="29" grpId="0" animBg="1"/>
      <p:bldP spid="33" grpId="0" animBg="1"/>
      <p:bldP spid="36" grpId="0" animBg="1"/>
      <p:bldP spid="37" grpId="0"/>
      <p:bldP spid="40" grpId="0"/>
      <p:bldP spid="42" grpId="0"/>
      <p:bldP spid="44" grpId="0"/>
      <p:bldP spid="45" grpId="0"/>
      <p:bldP spid="155" grpId="0"/>
      <p:bldP spid="156" grpId="0"/>
      <p:bldP spid="157" grpId="0"/>
      <p:bldP spid="1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810648" cy="400110"/>
            <a:chOff x="568442" y="319364"/>
            <a:chExt cx="3810648" cy="400111"/>
          </a:xfrm>
        </p:grpSpPr>
        <p:sp>
          <p:nvSpPr>
            <p:cNvPr id="55" name="文本框 23"/>
            <p:cNvSpPr txBox="1"/>
            <p:nvPr/>
          </p:nvSpPr>
          <p:spPr>
            <a:xfrm>
              <a:off x="665958" y="319364"/>
              <a:ext cx="37131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extLst>
              <p:ext uri="{D42A27DB-BD31-4B8C-83A1-F6EECF244321}">
                <p14:modId xmlns:p14="http://schemas.microsoft.com/office/powerpoint/2010/main" val="1864143038"/>
              </p:ext>
            </p:extLst>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nvGraphicFramePr>
        <p:xfrm>
          <a:off x="803857" y="4929207"/>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86128" y="4499841"/>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15860" y="4482605"/>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10325" y="4172556"/>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394498" y="479541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11696" y="479429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40538" y="5464150"/>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22992" y="5464150"/>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25992" y="4870373"/>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21117" y="2005816"/>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27110" y="2077816"/>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80628" y="2221816"/>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09226" y="2007232"/>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47110" y="2221816"/>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04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animBg="1"/>
      <p:bldP spid="15" grpId="0" animBg="1"/>
      <p:bldP spid="16" grpId="0"/>
      <p:bldP spid="17" grpId="0"/>
      <p:bldP spid="18"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286466" cy="400110"/>
            <a:chOff x="568442" y="319364"/>
            <a:chExt cx="3286466" cy="400111"/>
          </a:xfrm>
        </p:grpSpPr>
        <p:sp>
          <p:nvSpPr>
            <p:cNvPr id="55" name="文本框 23"/>
            <p:cNvSpPr txBox="1"/>
            <p:nvPr/>
          </p:nvSpPr>
          <p:spPr>
            <a:xfrm>
              <a:off x="665958" y="319364"/>
              <a:ext cx="318895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908688" cy="400110"/>
            <a:chOff x="568442" y="319364"/>
            <a:chExt cx="3908688" cy="400111"/>
          </a:xfrm>
        </p:grpSpPr>
        <p:sp>
          <p:nvSpPr>
            <p:cNvPr id="55" name="文本框 23"/>
            <p:cNvSpPr txBox="1"/>
            <p:nvPr/>
          </p:nvSpPr>
          <p:spPr>
            <a:xfrm>
              <a:off x="665958" y="319364"/>
              <a:ext cx="3811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1006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7" grpId="0" animBg="1"/>
      <p:bldP spid="58" grpId="0" animBg="1"/>
      <p:bldP spid="59" grpId="0" animBg="1"/>
      <p:bldP spid="60" grpId="0" animBg="1"/>
      <p:bldP spid="61" grpId="0" animBg="1"/>
      <p:bldP spid="62" grpId="0" animBg="1"/>
      <p:bldP spid="63" grpId="0" animBg="1"/>
      <p:bldP spid="64" grpId="0" animBg="1"/>
      <p:bldP spid="66" grpId="0" animBg="1"/>
      <p:bldP spid="67" grpId="0" animBg="1"/>
      <p:bldP spid="68" grpId="0" animBg="1"/>
      <p:bldP spid="69" grpId="0" animBg="1"/>
      <p:bldP spid="70" grpId="0" animBg="1"/>
      <p:bldP spid="71" grpId="0" animBg="1"/>
      <p:bldP spid="72" grpId="0" animBg="1"/>
      <p:bldP spid="73" grpId="0" animBg="1"/>
      <p:bldP spid="78" grpId="0" animBg="1"/>
      <p:bldP spid="79" grpId="0" animBg="1"/>
      <p:bldP spid="80" grpId="0" animBg="1"/>
      <p:bldP spid="81"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14468" cy="400110"/>
            <a:chOff x="568442" y="319364"/>
            <a:chExt cx="3714468" cy="400111"/>
          </a:xfrm>
        </p:grpSpPr>
        <p:sp>
          <p:nvSpPr>
            <p:cNvPr id="55" name="文本框 23"/>
            <p:cNvSpPr txBox="1"/>
            <p:nvPr/>
          </p:nvSpPr>
          <p:spPr>
            <a:xfrm>
              <a:off x="665958" y="319364"/>
              <a:ext cx="36169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301343" y="295483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301343" y="295483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3402034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179"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2404558" cy="400110"/>
            <a:chOff x="568442" y="319364"/>
            <a:chExt cx="2404558" cy="400111"/>
          </a:xfrm>
        </p:grpSpPr>
        <p:sp>
          <p:nvSpPr>
            <p:cNvPr id="55" name="文本框 23"/>
            <p:cNvSpPr txBox="1"/>
            <p:nvPr/>
          </p:nvSpPr>
          <p:spPr>
            <a:xfrm>
              <a:off x="665958" y="319364"/>
              <a:ext cx="230704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grpSp>
        <p:nvGrpSpPr>
          <p:cNvPr id="647" name="群組 646">
            <a:extLst>
              <a:ext uri="{FF2B5EF4-FFF2-40B4-BE49-F238E27FC236}">
                <a16:creationId xmlns:a16="http://schemas.microsoft.com/office/drawing/2014/main" id="{7559D748-7EFB-83F4-09A0-06D305527DA1}"/>
              </a:ext>
            </a:extLst>
          </p:cNvPr>
          <p:cNvGrpSpPr/>
          <p:nvPr/>
        </p:nvGrpSpPr>
        <p:grpSpPr>
          <a:xfrm>
            <a:off x="453983" y="1038840"/>
            <a:ext cx="11636135" cy="5400952"/>
            <a:chOff x="219496" y="704145"/>
            <a:chExt cx="12201988" cy="5888357"/>
          </a:xfrm>
        </p:grpSpPr>
        <p:sp>
          <p:nvSpPr>
            <p:cNvPr id="648" name="矩形 647">
              <a:extLst>
                <a:ext uri="{FF2B5EF4-FFF2-40B4-BE49-F238E27FC236}">
                  <a16:creationId xmlns:a16="http://schemas.microsoft.com/office/drawing/2014/main" id="{1E55C03E-8B0B-5A22-B538-C29EAB0D9C0C}"/>
                </a:ext>
              </a:extLst>
            </p:cNvPr>
            <p:cNvSpPr/>
            <p:nvPr/>
          </p:nvSpPr>
          <p:spPr>
            <a:xfrm>
              <a:off x="1399527" y="4359619"/>
              <a:ext cx="4441262" cy="2210252"/>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399527" y="1345626"/>
              <a:ext cx="9983676" cy="2665171"/>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3" name="直線接點 652">
              <a:extLst>
                <a:ext uri="{FF2B5EF4-FFF2-40B4-BE49-F238E27FC236}">
                  <a16:creationId xmlns:a16="http://schemas.microsoft.com/office/drawing/2014/main" id="{7974E9E8-4414-AD8E-63C8-4866B8394663}"/>
                </a:ext>
              </a:extLst>
            </p:cNvPr>
            <p:cNvCxnSpPr>
              <a:cxnSpLocks/>
              <a:endCxn id="654" idx="4"/>
            </p:cNvCxnSpPr>
            <p:nvPr/>
          </p:nvCxnSpPr>
          <p:spPr>
            <a:xfrm flipH="1" flipV="1">
              <a:off x="4942370" y="4873041"/>
              <a:ext cx="6186" cy="520910"/>
            </a:xfrm>
            <a:prstGeom prst="line">
              <a:avLst/>
            </a:prstGeom>
            <a:noFill/>
            <a:ln w="6350" cap="flat" cmpd="sng" algn="ctr">
              <a:solidFill>
                <a:sysClr val="windowText" lastClr="000000"/>
              </a:solidFill>
              <a:prstDash val="solid"/>
              <a:miter lim="800000"/>
            </a:ln>
            <a:effectLst/>
          </p:spPr>
        </p:cxnSp>
        <p:sp>
          <p:nvSpPr>
            <p:cNvPr id="654" name="橢圓 653">
              <a:extLst>
                <a:ext uri="{FF2B5EF4-FFF2-40B4-BE49-F238E27FC236}">
                  <a16:creationId xmlns:a16="http://schemas.microsoft.com/office/drawing/2014/main" id="{3B2D71BA-827A-9B39-21EC-FD070434539B}"/>
                </a:ext>
              </a:extLst>
            </p:cNvPr>
            <p:cNvSpPr/>
            <p:nvPr/>
          </p:nvSpPr>
          <p:spPr>
            <a:xfrm>
              <a:off x="4922834" y="4828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5" name="直線單箭頭接點 654">
              <a:extLst>
                <a:ext uri="{FF2B5EF4-FFF2-40B4-BE49-F238E27FC236}">
                  <a16:creationId xmlns:a16="http://schemas.microsoft.com/office/drawing/2014/main" id="{53B87827-1943-3D7A-6FFB-1D71CF75A88C}"/>
                </a:ext>
              </a:extLst>
            </p:cNvPr>
            <p:cNvCxnSpPr/>
            <p:nvPr/>
          </p:nvCxnSpPr>
          <p:spPr>
            <a:xfrm>
              <a:off x="4378913" y="4997455"/>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656" name="直線單箭頭接點 655">
              <a:extLst>
                <a:ext uri="{FF2B5EF4-FFF2-40B4-BE49-F238E27FC236}">
                  <a16:creationId xmlns:a16="http://schemas.microsoft.com/office/drawing/2014/main" id="{639C3D3E-DF67-4769-D7E9-7A949C44A521}"/>
                </a:ext>
              </a:extLst>
            </p:cNvPr>
            <p:cNvCxnSpPr>
              <a:cxnSpLocks/>
              <a:stCxn id="880" idx="3"/>
            </p:cNvCxnSpPr>
            <p:nvPr/>
          </p:nvCxnSpPr>
          <p:spPr>
            <a:xfrm flipV="1">
              <a:off x="1339347" y="4723600"/>
              <a:ext cx="2289449" cy="208"/>
            </a:xfrm>
            <a:prstGeom prst="straightConnector1">
              <a:avLst/>
            </a:prstGeom>
            <a:noFill/>
            <a:ln w="6350" cap="flat" cmpd="sng" algn="ctr">
              <a:solidFill>
                <a:sysClr val="windowText" lastClr="000000"/>
              </a:solidFill>
              <a:prstDash val="solid"/>
              <a:miter lim="800000"/>
              <a:tailEnd type="triangle"/>
            </a:ln>
            <a:effectLst/>
          </p:spPr>
        </p:cxnSp>
        <p:sp>
          <p:nvSpPr>
            <p:cNvPr id="658" name="流程圖: 或 657">
              <a:extLst>
                <a:ext uri="{FF2B5EF4-FFF2-40B4-BE49-F238E27FC236}">
                  <a16:creationId xmlns:a16="http://schemas.microsoft.com/office/drawing/2014/main" id="{0D84E127-DB6B-C41E-8671-C74FF75A2765}"/>
                </a:ext>
              </a:extLst>
            </p:cNvPr>
            <p:cNvSpPr/>
            <p:nvPr/>
          </p:nvSpPr>
          <p:spPr>
            <a:xfrm>
              <a:off x="3105838" y="315110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60" name="群組 659">
              <a:extLst>
                <a:ext uri="{FF2B5EF4-FFF2-40B4-BE49-F238E27FC236}">
                  <a16:creationId xmlns:a16="http://schemas.microsoft.com/office/drawing/2014/main" id="{23E3EB1D-2488-A9AD-4E61-063FFFCA92C8}"/>
                </a:ext>
              </a:extLst>
            </p:cNvPr>
            <p:cNvGrpSpPr/>
            <p:nvPr/>
          </p:nvGrpSpPr>
          <p:grpSpPr>
            <a:xfrm>
              <a:off x="4613074" y="4422136"/>
              <a:ext cx="162000" cy="900003"/>
              <a:chOff x="4235321" y="3014174"/>
              <a:chExt cx="191069" cy="1499849"/>
            </a:xfrm>
            <a:solidFill>
              <a:srgbClr val="4472C4">
                <a:lumMod val="20000"/>
                <a:lumOff val="80000"/>
              </a:srgb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4400579" y="1765992"/>
              <a:ext cx="1250787" cy="213947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5" name="梯形 664">
              <a:extLst>
                <a:ext uri="{FF2B5EF4-FFF2-40B4-BE49-F238E27FC236}">
                  <a16:creationId xmlns:a16="http://schemas.microsoft.com/office/drawing/2014/main" id="{653358B3-7A5F-4740-A1CB-84907A4A8801}"/>
                </a:ext>
              </a:extLst>
            </p:cNvPr>
            <p:cNvSpPr/>
            <p:nvPr/>
          </p:nvSpPr>
          <p:spPr>
            <a:xfrm rot="5400000">
              <a:off x="3988459" y="3130629"/>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6" name="文字方塊 665">
              <a:extLst>
                <a:ext uri="{FF2B5EF4-FFF2-40B4-BE49-F238E27FC236}">
                  <a16:creationId xmlns:a16="http://schemas.microsoft.com/office/drawing/2014/main" id="{B20967E4-704D-96D9-5176-4D7576EE685E}"/>
                </a:ext>
              </a:extLst>
            </p:cNvPr>
            <p:cNvSpPr txBox="1"/>
            <p:nvPr/>
          </p:nvSpPr>
          <p:spPr>
            <a:xfrm>
              <a:off x="4183130" y="321555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7" name="文字方塊 666">
              <a:extLst>
                <a:ext uri="{FF2B5EF4-FFF2-40B4-BE49-F238E27FC236}">
                  <a16:creationId xmlns:a16="http://schemas.microsoft.com/office/drawing/2014/main" id="{5CBC07B2-601C-A650-ED44-DA1827CC6D3F}"/>
                </a:ext>
              </a:extLst>
            </p:cNvPr>
            <p:cNvSpPr txBox="1"/>
            <p:nvPr/>
          </p:nvSpPr>
          <p:spPr>
            <a:xfrm>
              <a:off x="4181504" y="2986404"/>
              <a:ext cx="98594"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a:endCxn id="695" idx="1"/>
            </p:cNvCxnSpPr>
            <p:nvPr/>
          </p:nvCxnSpPr>
          <p:spPr>
            <a:xfrm>
              <a:off x="11066023" y="3189027"/>
              <a:ext cx="656231" cy="2309"/>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4"/>
              <a:endCxn id="666" idx="1"/>
            </p:cNvCxnSpPr>
            <p:nvPr/>
          </p:nvCxnSpPr>
          <p:spPr>
            <a:xfrm rot="5400000">
              <a:off x="7786121" y="-387434"/>
              <a:ext cx="107723" cy="7313705"/>
            </a:xfrm>
            <a:prstGeom prst="bentConnector4">
              <a:avLst>
                <a:gd name="adj1" fmla="val 816966"/>
                <a:gd name="adj2" fmla="val 103278"/>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1477298" y="3171092"/>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911223" y="3111137"/>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4" name="橢圓 673">
              <a:extLst>
                <a:ext uri="{FF2B5EF4-FFF2-40B4-BE49-F238E27FC236}">
                  <a16:creationId xmlns:a16="http://schemas.microsoft.com/office/drawing/2014/main" id="{DD1C159C-7F42-D3D3-AB5E-3D5AD95FE0EF}"/>
                </a:ext>
              </a:extLst>
            </p:cNvPr>
            <p:cNvSpPr/>
            <p:nvPr/>
          </p:nvSpPr>
          <p:spPr>
            <a:xfrm>
              <a:off x="6101252" y="4831340"/>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stCxn id="680" idx="3"/>
              <a:endCxn id="854" idx="1"/>
            </p:cNvCxnSpPr>
            <p:nvPr/>
          </p:nvCxnSpPr>
          <p:spPr>
            <a:xfrm flipV="1">
              <a:off x="846623" y="4589175"/>
              <a:ext cx="321343" cy="205"/>
            </a:xfrm>
            <a:prstGeom prst="straightConnector1">
              <a:avLst/>
            </a:prstGeom>
            <a:noFill/>
            <a:ln w="6350" cap="flat" cmpd="sng" algn="ctr">
              <a:solidFill>
                <a:sysClr val="windowText" lastClr="000000"/>
              </a:solidFill>
              <a:prstDash val="solid"/>
              <a:miter lim="800000"/>
              <a:tailEnd type="triangle"/>
            </a:ln>
            <a:effectLst/>
          </p:spPr>
        </p:cxnSp>
        <p:cxnSp>
          <p:nvCxnSpPr>
            <p:cNvPr id="677" name="直線接點 676">
              <a:extLst>
                <a:ext uri="{FF2B5EF4-FFF2-40B4-BE49-F238E27FC236}">
                  <a16:creationId xmlns:a16="http://schemas.microsoft.com/office/drawing/2014/main" id="{33253D39-C254-9858-31E6-F853DBA7B939}"/>
                </a:ext>
              </a:extLst>
            </p:cNvPr>
            <p:cNvCxnSpPr>
              <a:cxnSpLocks/>
            </p:cNvCxnSpPr>
            <p:nvPr/>
          </p:nvCxnSpPr>
          <p:spPr>
            <a:xfrm flipV="1">
              <a:off x="4266500" y="1034076"/>
              <a:ext cx="9856" cy="1953523"/>
            </a:xfrm>
            <a:prstGeom prst="line">
              <a:avLst/>
            </a:prstGeom>
            <a:noFill/>
            <a:ln w="6350" cap="flat" cmpd="sng" algn="ctr">
              <a:solidFill>
                <a:sysClr val="windowText" lastClr="000000"/>
              </a:solidFill>
              <a:prstDash val="solid"/>
              <a:miter lim="800000"/>
            </a:ln>
            <a:effectLst/>
          </p:spPr>
        </p:cxnSp>
        <p:cxnSp>
          <p:nvCxnSpPr>
            <p:cNvPr id="678" name="直線接點 677">
              <a:extLst>
                <a:ext uri="{FF2B5EF4-FFF2-40B4-BE49-F238E27FC236}">
                  <a16:creationId xmlns:a16="http://schemas.microsoft.com/office/drawing/2014/main" id="{631A2BCB-27B5-DFAE-489B-8A1D8A4394DF}"/>
                </a:ext>
              </a:extLst>
            </p:cNvPr>
            <p:cNvCxnSpPr>
              <a:cxnSpLocks/>
              <a:stCxn id="852" idx="1"/>
            </p:cNvCxnSpPr>
            <p:nvPr/>
          </p:nvCxnSpPr>
          <p:spPr>
            <a:xfrm flipV="1">
              <a:off x="1253439" y="1016758"/>
              <a:ext cx="7334" cy="3468016"/>
            </a:xfrm>
            <a:prstGeom prst="line">
              <a:avLst/>
            </a:prstGeom>
            <a:noFill/>
            <a:ln w="6350" cap="flat" cmpd="sng" algn="ctr">
              <a:solidFill>
                <a:sysClr val="windowText" lastClr="000000"/>
              </a:solidFill>
              <a:prstDash val="solid"/>
              <a:miter lim="800000"/>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219496" y="3093801"/>
              <a:ext cx="633507"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457987" y="4455159"/>
              <a:ext cx="388637"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421545" y="6324061"/>
              <a:ext cx="148125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353006" y="1332157"/>
              <a:ext cx="1058303"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706689" y="833142"/>
              <a:ext cx="455875"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13366" y="756850"/>
              <a:ext cx="193714"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286582" y="854174"/>
              <a:ext cx="42561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flipV="1">
              <a:off x="707080" y="967363"/>
              <a:ext cx="429761" cy="9965"/>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1366789" y="967765"/>
              <a:ext cx="339900" cy="956"/>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a:stCxn id="679" idx="3"/>
              <a:endCxn id="658" idx="2"/>
            </p:cNvCxnSpPr>
            <p:nvPr/>
          </p:nvCxnSpPr>
          <p:spPr>
            <a:xfrm>
              <a:off x="853003" y="3216912"/>
              <a:ext cx="2252835" cy="12083"/>
            </a:xfrm>
            <a:prstGeom prst="straightConnector1">
              <a:avLst/>
            </a:prstGeom>
            <a:noFill/>
            <a:ln w="6350" cap="flat" cmpd="sng" algn="ctr">
              <a:solidFill>
                <a:sysClr val="windowText" lastClr="000000"/>
              </a:solidFill>
              <a:prstDash val="solid"/>
              <a:miter lim="800000"/>
              <a:tailEnd type="triangle"/>
            </a:ln>
            <a:effectLst/>
          </p:spPr>
        </p:cxnSp>
        <p:sp>
          <p:nvSpPr>
            <p:cNvPr id="693" name="文字方塊 692">
              <a:extLst>
                <a:ext uri="{FF2B5EF4-FFF2-40B4-BE49-F238E27FC236}">
                  <a16:creationId xmlns:a16="http://schemas.microsoft.com/office/drawing/2014/main" id="{D7BB11C2-5615-F9C4-C960-CE485C53A366}"/>
                </a:ext>
              </a:extLst>
            </p:cNvPr>
            <p:cNvSpPr txBox="1"/>
            <p:nvPr/>
          </p:nvSpPr>
          <p:spPr>
            <a:xfrm>
              <a:off x="2820278" y="2935027"/>
              <a:ext cx="713657"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Initial add rk</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94" name="直線單箭頭接點 693">
              <a:extLst>
                <a:ext uri="{FF2B5EF4-FFF2-40B4-BE49-F238E27FC236}">
                  <a16:creationId xmlns:a16="http://schemas.microsoft.com/office/drawing/2014/main" id="{8E492FC5-DFEB-87FE-BCF1-FCD2DAFD1B54}"/>
                </a:ext>
              </a:extLst>
            </p:cNvPr>
            <p:cNvCxnSpPr>
              <a:cxnSpLocks/>
              <a:stCxn id="665" idx="0"/>
            </p:cNvCxnSpPr>
            <p:nvPr/>
          </p:nvCxnSpPr>
          <p:spPr>
            <a:xfrm flipV="1">
              <a:off x="4352519" y="3215557"/>
              <a:ext cx="147421" cy="543"/>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722254" y="3068225"/>
              <a:ext cx="6992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158457" y="4427245"/>
              <a:ext cx="180453" cy="55717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4356472" y="1735791"/>
              <a:ext cx="677761"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endCxn id="673" idx="4"/>
            </p:cNvCxnSpPr>
            <p:nvPr/>
          </p:nvCxnSpPr>
          <p:spPr>
            <a:xfrm flipV="1">
              <a:off x="4784346" y="3266915"/>
              <a:ext cx="6204277" cy="1583687"/>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004303" y="5514919"/>
              <a:ext cx="2104843" cy="101361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437664" y="5826092"/>
              <a:ext cx="599610" cy="47590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070646" y="485877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203152" y="4938110"/>
              <a:ext cx="425643" cy="4099"/>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130952" y="5366189"/>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224084" y="4701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H="1" flipV="1">
              <a:off x="3148046" y="5014554"/>
              <a:ext cx="2442" cy="35163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561821" y="4427840"/>
              <a:ext cx="190625" cy="827025"/>
            </a:xfrm>
            <a:prstGeom prst="bentConnector2">
              <a:avLst/>
            </a:prstGeom>
            <a:noFill/>
            <a:ln w="6350" cap="flat" cmpd="sng" algn="ctr">
              <a:solidFill>
                <a:sysClr val="windowText" lastClr="000000"/>
              </a:solidFill>
              <a:prstDash val="solid"/>
              <a:miter lim="800000"/>
              <a:tailEnd type="triangle"/>
            </a:ln>
            <a:effectLst/>
          </p:spPr>
        </p:cxnSp>
        <p:cxnSp>
          <p:nvCxnSpPr>
            <p:cNvPr id="711" name="直線接點 710">
              <a:extLst>
                <a:ext uri="{FF2B5EF4-FFF2-40B4-BE49-F238E27FC236}">
                  <a16:creationId xmlns:a16="http://schemas.microsoft.com/office/drawing/2014/main" id="{BF43F72D-83AF-D6C2-D97C-8583FB44A2BD}"/>
                </a:ext>
              </a:extLst>
            </p:cNvPr>
            <p:cNvCxnSpPr>
              <a:cxnSpLocks/>
            </p:cNvCxnSpPr>
            <p:nvPr/>
          </p:nvCxnSpPr>
          <p:spPr>
            <a:xfrm>
              <a:off x="2243084" y="4872359"/>
              <a:ext cx="0" cy="385910"/>
            </a:xfrm>
            <a:prstGeom prst="line">
              <a:avLst/>
            </a:prstGeom>
            <a:noFill/>
            <a:ln w="6350" cap="flat" cmpd="sng" algn="ctr">
              <a:solidFill>
                <a:sysClr val="windowText" lastClr="000000"/>
              </a:solidFill>
              <a:prstDash val="solid"/>
              <a:miter lim="800000"/>
            </a:ln>
            <a:effectLst/>
          </p:spPr>
        </p:cxnSp>
        <p:cxnSp>
          <p:nvCxnSpPr>
            <p:cNvPr id="712" name="接點: 肘形 144">
              <a:extLst>
                <a:ext uri="{FF2B5EF4-FFF2-40B4-BE49-F238E27FC236}">
                  <a16:creationId xmlns:a16="http://schemas.microsoft.com/office/drawing/2014/main" id="{CF740BDB-12E5-E6C2-AEBA-D55775D3DD5A}"/>
                </a:ext>
              </a:extLst>
            </p:cNvPr>
            <p:cNvCxnSpPr>
              <a:cxnSpLocks/>
              <a:endCxn id="701" idx="1"/>
            </p:cNvCxnSpPr>
            <p:nvPr/>
          </p:nvCxnSpPr>
          <p:spPr>
            <a:xfrm rot="5400000">
              <a:off x="1704219" y="5549319"/>
              <a:ext cx="838953" cy="238783"/>
            </a:xfrm>
            <a:prstGeom prst="bentConnector4">
              <a:avLst>
                <a:gd name="adj1" fmla="val 1453"/>
                <a:gd name="adj2" fmla="val 195735"/>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116803" y="6097659"/>
              <a:ext cx="367178" cy="1643"/>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H="1" flipV="1">
              <a:off x="4496681" y="5330783"/>
              <a:ext cx="1" cy="770104"/>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p:cNvCxnSpPr>
            <p:nvPr/>
          </p:nvCxnSpPr>
          <p:spPr>
            <a:xfrm rot="16200000" flipV="1">
              <a:off x="4167548" y="5181792"/>
              <a:ext cx="378458" cy="279810"/>
            </a:xfrm>
            <a:prstGeom prst="bentConnector4">
              <a:avLst>
                <a:gd name="adj1" fmla="val 51805"/>
                <a:gd name="adj2" fmla="val 196541"/>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2812867" y="6105661"/>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200551" y="6097659"/>
              <a:ext cx="234151" cy="1879"/>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2762663" y="5900777"/>
              <a:ext cx="837967" cy="253942"/>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19" name="群組 718">
              <a:extLst>
                <a:ext uri="{FF2B5EF4-FFF2-40B4-BE49-F238E27FC236}">
                  <a16:creationId xmlns:a16="http://schemas.microsoft.com/office/drawing/2014/main" id="{DA110EF6-3783-E5FA-A2E0-598A5AF7F0CA}"/>
                </a:ext>
              </a:extLst>
            </p:cNvPr>
            <p:cNvGrpSpPr/>
            <p:nvPr/>
          </p:nvGrpSpPr>
          <p:grpSpPr>
            <a:xfrm>
              <a:off x="11156881" y="2598452"/>
              <a:ext cx="163288" cy="1193994"/>
              <a:chOff x="10062370" y="2428816"/>
              <a:chExt cx="191069" cy="1506053"/>
            </a:xfrm>
            <a:solidFill>
              <a:srgbClr val="4472C4">
                <a:lumMod val="20000"/>
                <a:lumOff val="80000"/>
              </a:srgbClr>
            </a:solidFill>
          </p:grpSpPr>
          <p:sp>
            <p:nvSpPr>
              <p:cNvPr id="848" name="矩形 847">
                <a:extLst>
                  <a:ext uri="{FF2B5EF4-FFF2-40B4-BE49-F238E27FC236}">
                    <a16:creationId xmlns:a16="http://schemas.microsoft.com/office/drawing/2014/main" id="{846D5DD4-9419-E2C9-45C2-17046B90F17C}"/>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9" name="等腰三角形 848">
                <a:extLst>
                  <a:ext uri="{FF2B5EF4-FFF2-40B4-BE49-F238E27FC236}">
                    <a16:creationId xmlns:a16="http://schemas.microsoft.com/office/drawing/2014/main" id="{9886E14D-43DA-F5B5-C1A9-AFF4503ACF09}"/>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0" name="群組 719">
              <a:extLst>
                <a:ext uri="{FF2B5EF4-FFF2-40B4-BE49-F238E27FC236}">
                  <a16:creationId xmlns:a16="http://schemas.microsoft.com/office/drawing/2014/main" id="{5FD7800B-AD46-D003-24FD-E2A42DC987C5}"/>
                </a:ext>
              </a:extLst>
            </p:cNvPr>
            <p:cNvGrpSpPr/>
            <p:nvPr/>
          </p:nvGrpSpPr>
          <p:grpSpPr>
            <a:xfrm>
              <a:off x="2140414" y="5638488"/>
              <a:ext cx="763486" cy="704097"/>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567337" y="4537211"/>
              <a:ext cx="235962" cy="55717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2" name="群組 721">
              <a:extLst>
                <a:ext uri="{FF2B5EF4-FFF2-40B4-BE49-F238E27FC236}">
                  <a16:creationId xmlns:a16="http://schemas.microsoft.com/office/drawing/2014/main" id="{2A7D86F2-5450-B76B-F650-94309358FFDE}"/>
                </a:ext>
              </a:extLst>
            </p:cNvPr>
            <p:cNvGrpSpPr/>
            <p:nvPr/>
          </p:nvGrpSpPr>
          <p:grpSpPr>
            <a:xfrm>
              <a:off x="4143331" y="4727822"/>
              <a:ext cx="235962" cy="557178"/>
              <a:chOff x="1266549" y="4037608"/>
              <a:chExt cx="235962" cy="557178"/>
            </a:xfrm>
          </p:grpSpPr>
          <p:sp>
            <p:nvSpPr>
              <p:cNvPr id="831" name="梯形 830">
                <a:extLst>
                  <a:ext uri="{FF2B5EF4-FFF2-40B4-BE49-F238E27FC236}">
                    <a16:creationId xmlns:a16="http://schemas.microsoft.com/office/drawing/2014/main" id="{C403D6DB-D7C3-F342-36F9-A3C84D9C8765}"/>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2" name="文字方塊 831">
                <a:extLst>
                  <a:ext uri="{FF2B5EF4-FFF2-40B4-BE49-F238E27FC236}">
                    <a16:creationId xmlns:a16="http://schemas.microsoft.com/office/drawing/2014/main" id="{074B7922-3C8B-EDF9-9D48-E8848C4DEFC2}"/>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3" name="文字方塊 832">
                <a:extLst>
                  <a:ext uri="{FF2B5EF4-FFF2-40B4-BE49-F238E27FC236}">
                    <a16:creationId xmlns:a16="http://schemas.microsoft.com/office/drawing/2014/main" id="{61CE6D94-C8C8-6D42-0B5B-2B66F37A935E}"/>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61412" y="704145"/>
              <a:ext cx="10229751" cy="557286"/>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4" name="直線單箭頭接點 723">
              <a:extLst>
                <a:ext uri="{FF2B5EF4-FFF2-40B4-BE49-F238E27FC236}">
                  <a16:creationId xmlns:a16="http://schemas.microsoft.com/office/drawing/2014/main" id="{CBB01DD7-0A3B-5534-EAE2-FDBD7B0D3C75}"/>
                </a:ext>
              </a:extLst>
            </p:cNvPr>
            <p:cNvCxnSpPr>
              <a:cxnSpLocks/>
              <a:stCxn id="834" idx="0"/>
            </p:cNvCxnSpPr>
            <p:nvPr/>
          </p:nvCxnSpPr>
          <p:spPr>
            <a:xfrm flipV="1">
              <a:off x="3800611" y="4814677"/>
              <a:ext cx="408292" cy="1123"/>
            </a:xfrm>
            <a:prstGeom prst="straightConnector1">
              <a:avLst/>
            </a:prstGeom>
            <a:noFill/>
            <a:ln w="6350" cap="flat" cmpd="sng" algn="ctr">
              <a:solidFill>
                <a:sysClr val="windowText" lastClr="000000"/>
              </a:solidFill>
              <a:prstDash val="solid"/>
              <a:miter lim="800000"/>
              <a:tailEnd type="triangle"/>
            </a:ln>
            <a:effectLst/>
          </p:spPr>
        </p:cxnSp>
        <p:grpSp>
          <p:nvGrpSpPr>
            <p:cNvPr id="726" name="群組 725">
              <a:extLst>
                <a:ext uri="{FF2B5EF4-FFF2-40B4-BE49-F238E27FC236}">
                  <a16:creationId xmlns:a16="http://schemas.microsoft.com/office/drawing/2014/main" id="{4154CC5F-9C52-A0EE-59F3-72E080EE2B06}"/>
                </a:ext>
              </a:extLst>
            </p:cNvPr>
            <p:cNvGrpSpPr/>
            <p:nvPr/>
          </p:nvGrpSpPr>
          <p:grpSpPr>
            <a:xfrm>
              <a:off x="7858119" y="2149910"/>
              <a:ext cx="2598455" cy="1759145"/>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27" name="肘形接點 283">
              <a:extLst>
                <a:ext uri="{FF2B5EF4-FFF2-40B4-BE49-F238E27FC236}">
                  <a16:creationId xmlns:a16="http://schemas.microsoft.com/office/drawing/2014/main" id="{79CE686A-7DC0-54B4-52C6-09788634802E}"/>
                </a:ext>
              </a:extLst>
            </p:cNvPr>
            <p:cNvCxnSpPr/>
            <p:nvPr/>
          </p:nvCxnSpPr>
          <p:spPr>
            <a:xfrm rot="10800000">
              <a:off x="1150829" y="4808004"/>
              <a:ext cx="3797727" cy="585946"/>
            </a:xfrm>
            <a:prstGeom prst="bentConnector3">
              <a:avLst>
                <a:gd name="adj1" fmla="val 102599"/>
              </a:avLst>
            </a:prstGeom>
            <a:noFill/>
            <a:ln w="6350" cap="flat" cmpd="sng" algn="ctr">
              <a:solidFill>
                <a:sysClr val="windowText" lastClr="000000"/>
              </a:solidFill>
              <a:prstDash val="solid"/>
              <a:miter lim="800000"/>
            </a:ln>
            <a:effectLst/>
          </p:spPr>
        </p:cxnSp>
        <p:sp>
          <p:nvSpPr>
            <p:cNvPr id="728" name="橢圓 727">
              <a:extLst>
                <a:ext uri="{FF2B5EF4-FFF2-40B4-BE49-F238E27FC236}">
                  <a16:creationId xmlns:a16="http://schemas.microsoft.com/office/drawing/2014/main" id="{97B18DA9-5A0E-EF84-2865-7F90D528A405}"/>
                </a:ext>
              </a:extLst>
            </p:cNvPr>
            <p:cNvSpPr/>
            <p:nvPr/>
          </p:nvSpPr>
          <p:spPr>
            <a:xfrm>
              <a:off x="2221711" y="4916241"/>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5563139" y="3207417"/>
              <a:ext cx="56626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6124200" y="1341040"/>
              <a:ext cx="1237321" cy="2584354"/>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1" name="肘形接點 85">
              <a:extLst>
                <a:ext uri="{FF2B5EF4-FFF2-40B4-BE49-F238E27FC236}">
                  <a16:creationId xmlns:a16="http://schemas.microsoft.com/office/drawing/2014/main" id="{F833538E-2F98-7A25-D40D-8B40683C67C2}"/>
                </a:ext>
              </a:extLst>
            </p:cNvPr>
            <p:cNvCxnSpPr>
              <a:cxnSpLocks/>
              <a:stCxn id="674" idx="0"/>
              <a:endCxn id="658" idx="4"/>
            </p:cNvCxnSpPr>
            <p:nvPr/>
          </p:nvCxnSpPr>
          <p:spPr>
            <a:xfrm rot="16200000" flipV="1">
              <a:off x="3889785" y="2600337"/>
              <a:ext cx="1524456" cy="2937550"/>
            </a:xfrm>
            <a:prstGeom prst="bentConnector3">
              <a:avLst>
                <a:gd name="adj1" fmla="val 38413"/>
              </a:avLst>
            </a:prstGeom>
            <a:noFill/>
            <a:ln w="6350" cap="flat" cmpd="sng" algn="ctr">
              <a:solidFill>
                <a:sysClr val="windowText" lastClr="000000"/>
              </a:solidFill>
              <a:prstDash val="solid"/>
              <a:miter lim="800000"/>
              <a:tailEnd type="triangle"/>
            </a:ln>
            <a:effectLst/>
          </p:spPr>
        </p:cxnSp>
        <p:grpSp>
          <p:nvGrpSpPr>
            <p:cNvPr id="732" name="群組 731">
              <a:extLst>
                <a:ext uri="{FF2B5EF4-FFF2-40B4-BE49-F238E27FC236}">
                  <a16:creationId xmlns:a16="http://schemas.microsoft.com/office/drawing/2014/main" id="{CD4B4BE3-6EF5-EA90-95CE-2B1D3F8AE8AD}"/>
                </a:ext>
              </a:extLst>
            </p:cNvPr>
            <p:cNvGrpSpPr/>
            <p:nvPr/>
          </p:nvGrpSpPr>
          <p:grpSpPr>
            <a:xfrm>
              <a:off x="4508988" y="2210735"/>
              <a:ext cx="1060624" cy="1603067"/>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7355552" y="3205137"/>
              <a:ext cx="520665" cy="2280"/>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5318703" y="1998074"/>
              <a:ext cx="33855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flipV="1">
              <a:off x="10343539" y="3189027"/>
              <a:ext cx="567685" cy="510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10511240" y="2377901"/>
              <a:ext cx="931586" cy="234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73" name="矩形 872">
            <a:extLst>
              <a:ext uri="{FF2B5EF4-FFF2-40B4-BE49-F238E27FC236}">
                <a16:creationId xmlns:a16="http://schemas.microsoft.com/office/drawing/2014/main" id="{E0381478-AD6C-9FD5-313E-061CD2398A7C}"/>
              </a:ext>
            </a:extLst>
          </p:cNvPr>
          <p:cNvSpPr/>
          <p:nvPr/>
        </p:nvSpPr>
        <p:spPr>
          <a:xfrm>
            <a:off x="1619023" y="4689424"/>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375718" y="4664009"/>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88" name="接點: 肘形 887">
            <a:extLst>
              <a:ext uri="{FF2B5EF4-FFF2-40B4-BE49-F238E27FC236}">
                <a16:creationId xmlns:a16="http://schemas.microsoft.com/office/drawing/2014/main" id="{C913EADC-0BDE-EB9A-F7C2-9D07CC912187}"/>
              </a:ext>
            </a:extLst>
          </p:cNvPr>
          <p:cNvCxnSpPr>
            <a:cxnSpLocks/>
            <a:endCxn id="667" idx="1"/>
          </p:cNvCxnSpPr>
          <p:nvPr/>
        </p:nvCxnSpPr>
        <p:spPr>
          <a:xfrm flipV="1">
            <a:off x="3354097" y="3239908"/>
            <a:ext cx="878162" cy="1052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427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DC</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99" y="1910438"/>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5205243" y="2596375"/>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99" y="3606567"/>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577601" y="4488716"/>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3238805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360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1596644" cy="400110"/>
            <a:chOff x="568442" y="319364"/>
            <a:chExt cx="1596644" cy="400111"/>
          </a:xfrm>
        </p:grpSpPr>
        <p:sp>
          <p:nvSpPr>
            <p:cNvPr id="55" name="文本框 23"/>
            <p:cNvSpPr txBox="1"/>
            <p:nvPr/>
          </p:nvSpPr>
          <p:spPr>
            <a:xfrm>
              <a:off x="665958" y="319364"/>
              <a:ext cx="149912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6520458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600" i="1" dirty="0" smtClean="0">
                                  <a:solidFill>
                                    <a:schemeClr val="accent6"/>
                                  </a:solidFill>
                                  <a:latin typeface="Cambria Math" panose="02040503050406030204" pitchFamily="18" charset="0"/>
                                </a:rPr>
                                <m:t>𝑀𝐻𝑧</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600" i="1" dirty="0" smtClean="0">
                                  <a:solidFill>
                                    <a:schemeClr val="accent6"/>
                                  </a:solidFill>
                                  <a:latin typeface="Cambria Math" panose="02040503050406030204" pitchFamily="18" charset="0"/>
                                </a:rPr>
                                <m:t>𝑚𝑊</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7.7667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0.453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6520458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100000" r="-300376" b="-215000"/>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200376" t="-100000" r="-100376" b="-21500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00376" t="-100000" r="-376" b="-215000"/>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203390" r="-3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200376" t="-203390" r="-1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7.7667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303390" r="-300376" b="-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0.453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7683546" y="1545590"/>
            <a:ext cx="3851428" cy="38101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6707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192688" cy="400110"/>
            <a:chOff x="568442" y="319364"/>
            <a:chExt cx="1192688" cy="400111"/>
          </a:xfrm>
        </p:grpSpPr>
        <p:sp>
          <p:nvSpPr>
            <p:cNvPr id="55" name="文本框 23"/>
            <p:cNvSpPr txBox="1"/>
            <p:nvPr/>
          </p:nvSpPr>
          <p:spPr>
            <a:xfrm>
              <a:off x="665958" y="319364"/>
              <a:ext cx="1095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6BCA1BC-B53F-49E3-A69E-BAC6EFD79B62}"/>
              </a:ext>
            </a:extLst>
          </p:cNvPr>
          <p:cNvSpPr txBox="1"/>
          <p:nvPr/>
        </p:nvSpPr>
        <p:spPr>
          <a:xfrm>
            <a:off x="953126" y="915528"/>
            <a:ext cx="9337143" cy="333193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designs have be implemented on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SoC have be programed into FPGA and verified on </a:t>
            </a:r>
            <a:r>
              <a:rPr lang="en-US" altLang="zh-TW" dirty="0" err="1">
                <a:latin typeface="Times New Roman" panose="02020603050405020304" pitchFamily="18" charset="0"/>
                <a:cs typeface="Times New Roman" panose="02020603050405020304" pitchFamily="18" charset="0"/>
              </a:rPr>
              <a:t>jupyter</a:t>
            </a:r>
            <a:r>
              <a:rPr lang="en-US" altLang="zh-TW" dirty="0">
                <a:latin typeface="Times New Roman" panose="02020603050405020304" pitchFamily="18" charset="0"/>
                <a:cs typeface="Times New Roman" panose="02020603050405020304" pitchFamily="18" charset="0"/>
              </a:rPr>
              <a:t> notebook</a:t>
            </a:r>
          </a:p>
        </p:txBody>
      </p:sp>
    </p:spTree>
    <p:extLst>
      <p:ext uri="{BB962C8B-B14F-4D97-AF65-F5344CB8AC3E}">
        <p14:creationId xmlns:p14="http://schemas.microsoft.com/office/powerpoint/2010/main" val="133221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2849880" y="788075"/>
            <a:ext cx="6492240" cy="5750560"/>
          </a:xfrm>
          <a:prstGeom prst="rect">
            <a:avLst/>
          </a:prstGeom>
        </p:spPr>
      </p:pic>
      <p:sp>
        <p:nvSpPr>
          <p:cNvPr id="9" name="矩形 8">
            <a:extLst>
              <a:ext uri="{FF2B5EF4-FFF2-40B4-BE49-F238E27FC236}">
                <a16:creationId xmlns:a16="http://schemas.microsoft.com/office/drawing/2014/main" id="{6447E571-7902-4508-8490-464563E94EB8}"/>
              </a:ext>
            </a:extLst>
          </p:cNvPr>
          <p:cNvSpPr/>
          <p:nvPr/>
        </p:nvSpPr>
        <p:spPr>
          <a:xfrm>
            <a:off x="2929812" y="3863964"/>
            <a:ext cx="4086808" cy="2674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D610FAB-2BDF-481D-960A-5C423D1A3933}"/>
              </a:ext>
            </a:extLst>
          </p:cNvPr>
          <p:cNvSpPr/>
          <p:nvPr/>
        </p:nvSpPr>
        <p:spPr>
          <a:xfrm>
            <a:off x="7378648" y="3663355"/>
            <a:ext cx="1802674" cy="287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9DB1093-5A8B-4AD1-B326-0462BD5C569C}"/>
              </a:ext>
            </a:extLst>
          </p:cNvPr>
          <p:cNvSpPr/>
          <p:nvPr/>
        </p:nvSpPr>
        <p:spPr>
          <a:xfrm>
            <a:off x="8063049" y="913935"/>
            <a:ext cx="453630" cy="85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4501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endParaRPr lang="zh-TW" altLang="en-US" dirty="0">
              <a:latin typeface="Times New Roman" panose="02020603050405020304" pitchFamily="18" charset="0"/>
              <a:cs typeface="Times New Roman" panose="02020603050405020304" pitchFamily="18" charset="0"/>
            </a:endParaRPr>
          </a:p>
        </p:txBody>
      </p:sp>
      <p:grpSp>
        <p:nvGrpSpPr>
          <p:cNvPr id="34" name="群組 33">
            <a:extLst>
              <a:ext uri="{FF2B5EF4-FFF2-40B4-BE49-F238E27FC236}">
                <a16:creationId xmlns:a16="http://schemas.microsoft.com/office/drawing/2014/main" id="{7F1C2942-64DB-85CF-939E-C561C9ED4B9B}"/>
              </a:ext>
            </a:extLst>
          </p:cNvPr>
          <p:cNvGrpSpPr/>
          <p:nvPr/>
        </p:nvGrpSpPr>
        <p:grpSpPr>
          <a:xfrm>
            <a:off x="621851" y="683300"/>
            <a:ext cx="10948297" cy="5082504"/>
            <a:chOff x="621851" y="683300"/>
            <a:chExt cx="10948297" cy="5082504"/>
          </a:xfrm>
        </p:grpSpPr>
        <p:grpSp>
          <p:nvGrpSpPr>
            <p:cNvPr id="18" name="群組 17">
              <a:extLst>
                <a:ext uri="{FF2B5EF4-FFF2-40B4-BE49-F238E27FC236}">
                  <a16:creationId xmlns:a16="http://schemas.microsoft.com/office/drawing/2014/main" id="{7D8FFAB2-5D08-4307-B837-1A4D3476CFC9}"/>
                </a:ext>
              </a:extLst>
            </p:cNvPr>
            <p:cNvGrpSpPr/>
            <p:nvPr/>
          </p:nvGrpSpPr>
          <p:grpSpPr>
            <a:xfrm>
              <a:off x="621851" y="683300"/>
              <a:ext cx="10948297" cy="5082504"/>
              <a:chOff x="761551" y="1102658"/>
              <a:chExt cx="10948297" cy="5082504"/>
            </a:xfrm>
          </p:grpSpPr>
          <p:sp>
            <p:nvSpPr>
              <p:cNvPr id="19" name="矩形 18">
                <a:extLst>
                  <a:ext uri="{FF2B5EF4-FFF2-40B4-BE49-F238E27FC236}">
                    <a16:creationId xmlns:a16="http://schemas.microsoft.com/office/drawing/2014/main" id="{311CA23F-8A7B-45E7-8656-17F001C85AF9}"/>
                  </a:ext>
                </a:extLst>
              </p:cNvPr>
              <p:cNvSpPr/>
              <p:nvPr/>
            </p:nvSpPr>
            <p:spPr>
              <a:xfrm>
                <a:off x="5725653" y="4515563"/>
                <a:ext cx="1566248" cy="6246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783374E1-A280-49B8-A42D-9A9DE84E24EB}"/>
                  </a:ext>
                </a:extLst>
              </p:cNvPr>
              <p:cNvSpPr txBox="1"/>
              <p:nvPr/>
            </p:nvSpPr>
            <p:spPr>
              <a:xfrm>
                <a:off x="6500388" y="4979406"/>
                <a:ext cx="184731" cy="369332"/>
              </a:xfrm>
              <a:prstGeom prst="rect">
                <a:avLst/>
              </a:prstGeom>
              <a:noFill/>
            </p:spPr>
            <p:txBody>
              <a:bodyPr wrap="none" rtlCol="0">
                <a:spAutoFit/>
              </a:bodyPr>
              <a:lstStyle/>
              <a:p>
                <a:endParaRPr lang="zh-TW" altLang="en-US" dirty="0"/>
              </a:p>
            </p:txBody>
          </p:sp>
          <p:grpSp>
            <p:nvGrpSpPr>
              <p:cNvPr id="21" name="群組 20">
                <a:extLst>
                  <a:ext uri="{FF2B5EF4-FFF2-40B4-BE49-F238E27FC236}">
                    <a16:creationId xmlns:a16="http://schemas.microsoft.com/office/drawing/2014/main" id="{A8485F14-2974-4FEF-AE46-C6D319C30595}"/>
                  </a:ext>
                </a:extLst>
              </p:cNvPr>
              <p:cNvGrpSpPr/>
              <p:nvPr/>
            </p:nvGrpSpPr>
            <p:grpSpPr>
              <a:xfrm>
                <a:off x="761551" y="1102658"/>
                <a:ext cx="10948297" cy="5082504"/>
                <a:chOff x="937720" y="741931"/>
                <a:chExt cx="10948297" cy="5082504"/>
              </a:xfrm>
            </p:grpSpPr>
            <p:grpSp>
              <p:nvGrpSpPr>
                <p:cNvPr id="25" name="群組 24">
                  <a:extLst>
                    <a:ext uri="{FF2B5EF4-FFF2-40B4-BE49-F238E27FC236}">
                      <a16:creationId xmlns:a16="http://schemas.microsoft.com/office/drawing/2014/main" id="{3D21E4B8-D3F5-4F84-AD29-6937CC7FFDEA}"/>
                    </a:ext>
                  </a:extLst>
                </p:cNvPr>
                <p:cNvGrpSpPr/>
                <p:nvPr/>
              </p:nvGrpSpPr>
              <p:grpSpPr>
                <a:xfrm>
                  <a:off x="2877300" y="741931"/>
                  <a:ext cx="9008717" cy="5082504"/>
                  <a:chOff x="1591641" y="1132282"/>
                  <a:chExt cx="9008717" cy="5082504"/>
                </a:xfrm>
              </p:grpSpPr>
              <p:pic>
                <p:nvPicPr>
                  <p:cNvPr id="27" name="圖片 26">
                    <a:extLst>
                      <a:ext uri="{FF2B5EF4-FFF2-40B4-BE49-F238E27FC236}">
                        <a16:creationId xmlns:a16="http://schemas.microsoft.com/office/drawing/2014/main" id="{66721B04-8832-44CE-BA6D-56784CB013CB}"/>
                      </a:ext>
                    </a:extLst>
                  </p:cNvPr>
                  <p:cNvPicPr>
                    <a:picLocks noChangeAspect="1"/>
                  </p:cNvPicPr>
                  <p:nvPr/>
                </p:nvPicPr>
                <p:blipFill>
                  <a:blip r:embed="rId3"/>
                  <a:stretch>
                    <a:fillRect/>
                  </a:stretch>
                </p:blipFill>
                <p:spPr>
                  <a:xfrm>
                    <a:off x="1591641" y="1132282"/>
                    <a:ext cx="9008717" cy="5082504"/>
                  </a:xfrm>
                  <a:prstGeom prst="rect">
                    <a:avLst/>
                  </a:prstGeom>
                </p:spPr>
              </p:pic>
              <p:sp>
                <p:nvSpPr>
                  <p:cNvPr id="28" name="矩形 27">
                    <a:extLst>
                      <a:ext uri="{FF2B5EF4-FFF2-40B4-BE49-F238E27FC236}">
                        <a16:creationId xmlns:a16="http://schemas.microsoft.com/office/drawing/2014/main" id="{F9B9ADDF-F1D2-4012-986F-8756BCE62440}"/>
                      </a:ext>
                    </a:extLst>
                  </p:cNvPr>
                  <p:cNvSpPr/>
                  <p:nvPr/>
                </p:nvSpPr>
                <p:spPr>
                  <a:xfrm>
                    <a:off x="1935444" y="1418897"/>
                    <a:ext cx="5568942"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6" name="圖片 25">
                  <a:extLst>
                    <a:ext uri="{FF2B5EF4-FFF2-40B4-BE49-F238E27FC236}">
                      <a16:creationId xmlns:a16="http://schemas.microsoft.com/office/drawing/2014/main" id="{E2A26180-D455-4F9E-A35B-AF1F920ACA2D}"/>
                    </a:ext>
                  </a:extLst>
                </p:cNvPr>
                <p:cNvPicPr>
                  <a:picLocks noChangeAspect="1"/>
                </p:cNvPicPr>
                <p:nvPr/>
              </p:nvPicPr>
              <p:blipFill rotWithShape="1">
                <a:blip r:embed="rId4"/>
                <a:srcRect r="1892"/>
                <a:stretch/>
              </p:blipFill>
              <p:spPr>
                <a:xfrm>
                  <a:off x="937720" y="2117482"/>
                  <a:ext cx="3248386" cy="3311008"/>
                </a:xfrm>
                <a:prstGeom prst="rect">
                  <a:avLst/>
                </a:prstGeom>
              </p:spPr>
            </p:pic>
          </p:grpSp>
          <p:cxnSp>
            <p:nvCxnSpPr>
              <p:cNvPr id="22" name="直線單箭頭接點 21">
                <a:extLst>
                  <a:ext uri="{FF2B5EF4-FFF2-40B4-BE49-F238E27FC236}">
                    <a16:creationId xmlns:a16="http://schemas.microsoft.com/office/drawing/2014/main" id="{529969BF-90B4-4EF2-90CC-1345F5AECB81}"/>
                  </a:ext>
                </a:extLst>
              </p:cNvPr>
              <p:cNvCxnSpPr/>
              <p:nvPr/>
            </p:nvCxnSpPr>
            <p:spPr>
              <a:xfrm>
                <a:off x="1553533" y="5038129"/>
                <a:ext cx="40503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D0AC53CE-8962-44B0-BD2A-A2BEE200A82A}"/>
                  </a:ext>
                </a:extLst>
              </p:cNvPr>
              <p:cNvCxnSpPr/>
              <p:nvPr/>
            </p:nvCxnSpPr>
            <p:spPr>
              <a:xfrm flipH="1">
                <a:off x="1553533" y="5180850"/>
                <a:ext cx="405031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1E37B175-530C-3B8A-FE8D-02AF61DD5957}"/>
                </a:ext>
              </a:extLst>
            </p:cNvPr>
            <p:cNvPicPr>
              <a:picLocks noChangeAspect="1"/>
            </p:cNvPicPr>
            <p:nvPr/>
          </p:nvPicPr>
          <p:blipFill>
            <a:blip r:embed="rId5"/>
            <a:stretch>
              <a:fillRect/>
            </a:stretch>
          </p:blipFill>
          <p:spPr>
            <a:xfrm>
              <a:off x="1624157" y="3642084"/>
              <a:ext cx="375813" cy="1342800"/>
            </a:xfrm>
            <a:prstGeom prst="rect">
              <a:avLst/>
            </a:prstGeom>
          </p:spPr>
        </p:pic>
        <p:pic>
          <p:nvPicPr>
            <p:cNvPr id="6" name="圖片 5">
              <a:extLst>
                <a:ext uri="{FF2B5EF4-FFF2-40B4-BE49-F238E27FC236}">
                  <a16:creationId xmlns:a16="http://schemas.microsoft.com/office/drawing/2014/main" id="{F6750B26-BB90-6AFF-87BB-33D1AC716E8B}"/>
                </a:ext>
              </a:extLst>
            </p:cNvPr>
            <p:cNvPicPr>
              <a:picLocks noChangeAspect="1"/>
            </p:cNvPicPr>
            <p:nvPr/>
          </p:nvPicPr>
          <p:blipFill>
            <a:blip r:embed="rId6"/>
            <a:stretch>
              <a:fillRect/>
            </a:stretch>
          </p:blipFill>
          <p:spPr>
            <a:xfrm>
              <a:off x="1642732" y="4053247"/>
              <a:ext cx="324000" cy="436864"/>
            </a:xfrm>
            <a:prstGeom prst="rect">
              <a:avLst/>
            </a:prstGeom>
          </p:spPr>
        </p:pic>
        <p:sp>
          <p:nvSpPr>
            <p:cNvPr id="7" name="文字方塊 6">
              <a:extLst>
                <a:ext uri="{FF2B5EF4-FFF2-40B4-BE49-F238E27FC236}">
                  <a16:creationId xmlns:a16="http://schemas.microsoft.com/office/drawing/2014/main" id="{9E066BC1-AFF6-2C31-B95D-A2600888D21B}"/>
                </a:ext>
              </a:extLst>
            </p:cNvPr>
            <p:cNvSpPr txBox="1"/>
            <p:nvPr/>
          </p:nvSpPr>
          <p:spPr>
            <a:xfrm>
              <a:off x="1600808" y="4163061"/>
              <a:ext cx="433132" cy="276999"/>
            </a:xfrm>
            <a:prstGeom prst="rect">
              <a:avLst/>
            </a:prstGeom>
            <a:noFill/>
          </p:spPr>
          <p:txBody>
            <a:bodyPr wrap="none" rtlCol="0">
              <a:spAutoFit/>
            </a:bodyPr>
            <a:lstStyle/>
            <a:p>
              <a:r>
                <a:rPr lang="en-US" altLang="zh-TW" sz="1200" dirty="0"/>
                <a:t>FIR</a:t>
              </a:r>
              <a:endParaRPr lang="zh-TW" altLang="en-US" sz="1600" dirty="0"/>
            </a:p>
          </p:txBody>
        </p:sp>
        <p:pic>
          <p:nvPicPr>
            <p:cNvPr id="10" name="圖片 9">
              <a:extLst>
                <a:ext uri="{FF2B5EF4-FFF2-40B4-BE49-F238E27FC236}">
                  <a16:creationId xmlns:a16="http://schemas.microsoft.com/office/drawing/2014/main" id="{BA704BAB-6061-B1EE-45BE-EEFE8D39C110}"/>
                </a:ext>
              </a:extLst>
            </p:cNvPr>
            <p:cNvPicPr>
              <a:picLocks noChangeAspect="1"/>
            </p:cNvPicPr>
            <p:nvPr/>
          </p:nvPicPr>
          <p:blipFill>
            <a:blip r:embed="rId7"/>
            <a:stretch>
              <a:fillRect/>
            </a:stretch>
          </p:blipFill>
          <p:spPr>
            <a:xfrm>
              <a:off x="681200" y="2105026"/>
              <a:ext cx="3204278" cy="3183254"/>
            </a:xfrm>
            <a:prstGeom prst="rect">
              <a:avLst/>
            </a:prstGeom>
          </p:spPr>
        </p:pic>
        <p:pic>
          <p:nvPicPr>
            <p:cNvPr id="12" name="圖片 11">
              <a:extLst>
                <a:ext uri="{FF2B5EF4-FFF2-40B4-BE49-F238E27FC236}">
                  <a16:creationId xmlns:a16="http://schemas.microsoft.com/office/drawing/2014/main" id="{A3FF78E2-9036-07BB-9356-E18B6954F082}"/>
                </a:ext>
              </a:extLst>
            </p:cNvPr>
            <p:cNvPicPr>
              <a:picLocks noChangeAspect="1"/>
            </p:cNvPicPr>
            <p:nvPr/>
          </p:nvPicPr>
          <p:blipFill>
            <a:blip r:embed="rId8"/>
            <a:stretch>
              <a:fillRect/>
            </a:stretch>
          </p:blipFill>
          <p:spPr>
            <a:xfrm>
              <a:off x="1641593" y="3835678"/>
              <a:ext cx="325139" cy="327383"/>
            </a:xfrm>
            <a:prstGeom prst="rect">
              <a:avLst/>
            </a:prstGeom>
          </p:spPr>
        </p:pic>
        <p:pic>
          <p:nvPicPr>
            <p:cNvPr id="15" name="圖片 14">
              <a:extLst>
                <a:ext uri="{FF2B5EF4-FFF2-40B4-BE49-F238E27FC236}">
                  <a16:creationId xmlns:a16="http://schemas.microsoft.com/office/drawing/2014/main" id="{1E75810B-E8B1-13FB-9510-DAF70543CD91}"/>
                </a:ext>
              </a:extLst>
            </p:cNvPr>
            <p:cNvPicPr>
              <a:picLocks noChangeAspect="1"/>
            </p:cNvPicPr>
            <p:nvPr/>
          </p:nvPicPr>
          <p:blipFill>
            <a:blip r:embed="rId8"/>
            <a:stretch>
              <a:fillRect/>
            </a:stretch>
          </p:blipFill>
          <p:spPr>
            <a:xfrm>
              <a:off x="1638232" y="4803471"/>
              <a:ext cx="328500" cy="157566"/>
            </a:xfrm>
            <a:prstGeom prst="rect">
              <a:avLst/>
            </a:prstGeom>
          </p:spPr>
        </p:pic>
        <p:pic>
          <p:nvPicPr>
            <p:cNvPr id="17" name="圖片 16">
              <a:extLst>
                <a:ext uri="{FF2B5EF4-FFF2-40B4-BE49-F238E27FC236}">
                  <a16:creationId xmlns:a16="http://schemas.microsoft.com/office/drawing/2014/main" id="{3E73EC45-3EF7-58F0-5C85-1DBCC8ABC3A6}"/>
                </a:ext>
              </a:extLst>
            </p:cNvPr>
            <p:cNvPicPr>
              <a:picLocks noChangeAspect="1"/>
            </p:cNvPicPr>
            <p:nvPr/>
          </p:nvPicPr>
          <p:blipFill>
            <a:blip r:embed="rId9"/>
            <a:stretch>
              <a:fillRect/>
            </a:stretch>
          </p:blipFill>
          <p:spPr>
            <a:xfrm>
              <a:off x="1564481" y="3634404"/>
              <a:ext cx="66713" cy="973314"/>
            </a:xfrm>
            <a:prstGeom prst="rect">
              <a:avLst/>
            </a:prstGeom>
          </p:spPr>
        </p:pic>
        <p:pic>
          <p:nvPicPr>
            <p:cNvPr id="31" name="圖片 30">
              <a:extLst>
                <a:ext uri="{FF2B5EF4-FFF2-40B4-BE49-F238E27FC236}">
                  <a16:creationId xmlns:a16="http://schemas.microsoft.com/office/drawing/2014/main" id="{27E62CE9-4A6C-C3B9-1A09-29A2F9C83DC8}"/>
                </a:ext>
              </a:extLst>
            </p:cNvPr>
            <p:cNvPicPr>
              <a:picLocks noChangeAspect="1"/>
            </p:cNvPicPr>
            <p:nvPr/>
          </p:nvPicPr>
          <p:blipFill>
            <a:blip r:embed="rId9"/>
            <a:stretch>
              <a:fillRect/>
            </a:stretch>
          </p:blipFill>
          <p:spPr>
            <a:xfrm>
              <a:off x="1564480" y="4771945"/>
              <a:ext cx="66713" cy="292974"/>
            </a:xfrm>
            <a:prstGeom prst="rect">
              <a:avLst/>
            </a:prstGeom>
          </p:spPr>
        </p:pic>
        <p:pic>
          <p:nvPicPr>
            <p:cNvPr id="33" name="圖片 32">
              <a:extLst>
                <a:ext uri="{FF2B5EF4-FFF2-40B4-BE49-F238E27FC236}">
                  <a16:creationId xmlns:a16="http://schemas.microsoft.com/office/drawing/2014/main" id="{3545F04F-7E04-1690-397E-9CC36F60DBAD}"/>
                </a:ext>
              </a:extLst>
            </p:cNvPr>
            <p:cNvPicPr>
              <a:picLocks noChangeAspect="1"/>
            </p:cNvPicPr>
            <p:nvPr/>
          </p:nvPicPr>
          <p:blipFill>
            <a:blip r:embed="rId9"/>
            <a:stretch>
              <a:fillRect/>
            </a:stretch>
          </p:blipFill>
          <p:spPr>
            <a:xfrm flipH="1">
              <a:off x="1565170" y="4629825"/>
              <a:ext cx="65323" cy="117607"/>
            </a:xfrm>
            <a:prstGeom prst="rect">
              <a:avLst/>
            </a:prstGeom>
          </p:spPr>
        </p:pic>
      </p:grpSp>
    </p:spTree>
    <p:extLst>
      <p:ext uri="{BB962C8B-B14F-4D97-AF65-F5344CB8AC3E}">
        <p14:creationId xmlns:p14="http://schemas.microsoft.com/office/powerpoint/2010/main" val="754906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059113" cy="400110"/>
            <a:chOff x="568442" y="319364"/>
            <a:chExt cx="4059113" cy="400111"/>
          </a:xfrm>
        </p:grpSpPr>
        <p:sp>
          <p:nvSpPr>
            <p:cNvPr id="55" name="文本框 23"/>
            <p:cNvSpPr txBox="1"/>
            <p:nvPr/>
          </p:nvSpPr>
          <p:spPr>
            <a:xfrm>
              <a:off x="665958" y="319364"/>
              <a:ext cx="39615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extLst>
              <p:ext uri="{D42A27DB-BD31-4B8C-83A1-F6EECF244321}">
                <p14:modId xmlns:p14="http://schemas.microsoft.com/office/powerpoint/2010/main" val="2884391130"/>
              </p:ext>
            </p:extLst>
          </p:nvPr>
        </p:nvGraphicFramePr>
        <p:xfrm>
          <a:off x="2856000" y="1648083"/>
          <a:ext cx="6480000" cy="3561834"/>
        </p:xfrm>
        <a:graphic>
          <a:graphicData uri="http://schemas.openxmlformats.org/drawingml/2006/table">
            <a:tbl>
              <a:tblPr firstRow="1" firstCol="1" bandRow="1"/>
              <a:tblGrid>
                <a:gridCol w="3600000">
                  <a:extLst>
                    <a:ext uri="{9D8B030D-6E8A-4147-A177-3AD203B41FA5}">
                      <a16:colId xmlns:a16="http://schemas.microsoft.com/office/drawing/2014/main" val="1860776732"/>
                    </a:ext>
                  </a:extLst>
                </a:gridCol>
                <a:gridCol w="2880000">
                  <a:extLst>
                    <a:ext uri="{9D8B030D-6E8A-4147-A177-3AD203B41FA5}">
                      <a16:colId xmlns:a16="http://schemas.microsoft.com/office/drawing/2014/main" val="129680164"/>
                    </a:ext>
                  </a:extLst>
                </a:gridCol>
              </a:tblGrid>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593639">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5936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spTree>
    <p:extLst>
      <p:ext uri="{BB962C8B-B14F-4D97-AF65-F5344CB8AC3E}">
        <p14:creationId xmlns:p14="http://schemas.microsoft.com/office/powerpoint/2010/main" val="1893193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671460" cy="400110"/>
            <a:chOff x="568442" y="319364"/>
            <a:chExt cx="4671460" cy="400111"/>
          </a:xfrm>
        </p:grpSpPr>
        <p:sp>
          <p:nvSpPr>
            <p:cNvPr id="55" name="文本框 23"/>
            <p:cNvSpPr txBox="1"/>
            <p:nvPr/>
          </p:nvSpPr>
          <p:spPr>
            <a:xfrm>
              <a:off x="665958" y="319364"/>
              <a:ext cx="45739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E04DC71F-DE02-41FA-9FEB-9B5D7E8A0237}"/>
              </a:ext>
            </a:extLst>
          </p:cNvPr>
          <p:cNvGraphicFramePr>
            <a:graphicFrameLocks noGrp="1"/>
          </p:cNvGraphicFramePr>
          <p:nvPr>
            <p:extLst>
              <p:ext uri="{D42A27DB-BD31-4B8C-83A1-F6EECF244321}">
                <p14:modId xmlns:p14="http://schemas.microsoft.com/office/powerpoint/2010/main" val="1531707232"/>
              </p:ext>
            </p:extLst>
          </p:nvPr>
        </p:nvGraphicFramePr>
        <p:xfrm>
          <a:off x="2192112" y="1662907"/>
          <a:ext cx="7807775" cy="4251660"/>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306689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6558195" cy="400110"/>
            <a:chOff x="568442" y="319364"/>
            <a:chExt cx="6558195" cy="400111"/>
          </a:xfrm>
        </p:grpSpPr>
        <p:sp>
          <p:nvSpPr>
            <p:cNvPr id="55" name="文本框 23"/>
            <p:cNvSpPr txBox="1"/>
            <p:nvPr/>
          </p:nvSpPr>
          <p:spPr>
            <a:xfrm>
              <a:off x="665958" y="319364"/>
              <a:ext cx="64606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Matrix Multiplication </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endParaRPr lang="zh-TW" altLang="en-US" dirty="0">
              <a:latin typeface="Times New Roman" panose="02020603050405020304" pitchFamily="18" charset="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E3E28F4B-E591-4B65-B4C9-E687C7D728F9}"/>
              </a:ext>
            </a:extLst>
          </p:cNvPr>
          <p:cNvGraphicFramePr>
            <a:graphicFrameLocks noGrp="1"/>
          </p:cNvGraphicFramePr>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424226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432887" cy="400110"/>
            <a:chOff x="568442" y="319364"/>
            <a:chExt cx="5432887" cy="400111"/>
          </a:xfrm>
        </p:grpSpPr>
        <p:sp>
          <p:nvSpPr>
            <p:cNvPr id="55" name="文本框 23"/>
            <p:cNvSpPr txBox="1"/>
            <p:nvPr/>
          </p:nvSpPr>
          <p:spPr>
            <a:xfrm>
              <a:off x="665958" y="319364"/>
              <a:ext cx="533537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Quick Sort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40FAEE7D-A718-40EB-B18E-3A9AC23B3E3D}"/>
              </a:ext>
            </a:extLst>
          </p:cNvPr>
          <p:cNvGraphicFramePr>
            <a:graphicFrameLocks noGrp="1"/>
          </p:cNvGraphicFramePr>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Quick Sort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240580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728912" cy="400110"/>
            <a:chOff x="568442" y="319364"/>
            <a:chExt cx="4728912" cy="400111"/>
          </a:xfrm>
        </p:grpSpPr>
        <p:sp>
          <p:nvSpPr>
            <p:cNvPr id="55" name="文本框 23"/>
            <p:cNvSpPr txBox="1"/>
            <p:nvPr/>
          </p:nvSpPr>
          <p:spPr>
            <a:xfrm>
              <a:off x="665958" y="319364"/>
              <a:ext cx="463139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Compare – BRAM with Prefetch controller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E3CE1A24-F14C-4ABD-8DB0-F4EA8FAD54B3}"/>
              </a:ext>
            </a:extLst>
          </p:cNvPr>
          <p:cNvSpPr/>
          <p:nvPr/>
        </p:nvSpPr>
        <p:spPr>
          <a:xfrm>
            <a:off x="6524241" y="2189665"/>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B20B85B-AC53-419E-AC56-BA90F4C4BF26}"/>
              </a:ext>
            </a:extLst>
          </p:cNvPr>
          <p:cNvSpPr/>
          <p:nvPr/>
        </p:nvSpPr>
        <p:spPr>
          <a:xfrm>
            <a:off x="6524239" y="218966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52E4635-CE0B-4C91-88CB-ADDF708A0688}"/>
              </a:ext>
            </a:extLst>
          </p:cNvPr>
          <p:cNvSpPr/>
          <p:nvPr/>
        </p:nvSpPr>
        <p:spPr>
          <a:xfrm>
            <a:off x="1081889" y="2189666"/>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AD7A3DE-1D52-4892-8E8F-39D9CE306D7B}"/>
              </a:ext>
            </a:extLst>
          </p:cNvPr>
          <p:cNvSpPr/>
          <p:nvPr/>
        </p:nvSpPr>
        <p:spPr>
          <a:xfrm>
            <a:off x="1081888" y="220547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3A08E229-3592-41F4-A751-327789264ADC}"/>
              </a:ext>
            </a:extLst>
          </p:cNvPr>
          <p:cNvGrpSpPr/>
          <p:nvPr/>
        </p:nvGrpSpPr>
        <p:grpSpPr>
          <a:xfrm>
            <a:off x="1861479" y="2257828"/>
            <a:ext cx="3240000" cy="1003469"/>
            <a:chOff x="7873950" y="459517"/>
            <a:chExt cx="3175894" cy="1003469"/>
          </a:xfrm>
        </p:grpSpPr>
        <p:pic>
          <p:nvPicPr>
            <p:cNvPr id="14" name="圖片 13">
              <a:extLst>
                <a:ext uri="{FF2B5EF4-FFF2-40B4-BE49-F238E27FC236}">
                  <a16:creationId xmlns:a16="http://schemas.microsoft.com/office/drawing/2014/main" id="{D88C01DE-45AC-4B29-BD4F-804C22C16DA1}"/>
                </a:ext>
              </a:extLst>
            </p:cNvPr>
            <p:cNvPicPr>
              <a:picLocks noChangeAspect="1"/>
            </p:cNvPicPr>
            <p:nvPr/>
          </p:nvPicPr>
          <p:blipFill rotWithShape="1">
            <a:blip r:embed="rId3"/>
            <a:srcRect l="265" t="5509" r="-1" b="6781"/>
            <a:stretch/>
          </p:blipFill>
          <p:spPr>
            <a:xfrm>
              <a:off x="7873950" y="459517"/>
              <a:ext cx="3163879" cy="325868"/>
            </a:xfrm>
            <a:prstGeom prst="rect">
              <a:avLst/>
            </a:prstGeom>
          </p:spPr>
        </p:pic>
        <p:pic>
          <p:nvPicPr>
            <p:cNvPr id="15" name="圖片 14">
              <a:extLst>
                <a:ext uri="{FF2B5EF4-FFF2-40B4-BE49-F238E27FC236}">
                  <a16:creationId xmlns:a16="http://schemas.microsoft.com/office/drawing/2014/main" id="{B2A18785-0977-4652-9EEE-78E98689E1AE}"/>
                </a:ext>
              </a:extLst>
            </p:cNvPr>
            <p:cNvPicPr>
              <a:picLocks noChangeAspect="1"/>
            </p:cNvPicPr>
            <p:nvPr/>
          </p:nvPicPr>
          <p:blipFill>
            <a:blip r:embed="rId4"/>
            <a:stretch>
              <a:fillRect/>
            </a:stretch>
          </p:blipFill>
          <p:spPr>
            <a:xfrm>
              <a:off x="7873951" y="784993"/>
              <a:ext cx="3162741" cy="371527"/>
            </a:xfrm>
            <a:prstGeom prst="rect">
              <a:avLst/>
            </a:prstGeom>
          </p:spPr>
        </p:pic>
        <p:pic>
          <p:nvPicPr>
            <p:cNvPr id="16" name="圖片 15">
              <a:extLst>
                <a:ext uri="{FF2B5EF4-FFF2-40B4-BE49-F238E27FC236}">
                  <a16:creationId xmlns:a16="http://schemas.microsoft.com/office/drawing/2014/main" id="{480B0B08-D0B0-412F-B3E5-2ABB658DF88E}"/>
                </a:ext>
              </a:extLst>
            </p:cNvPr>
            <p:cNvPicPr>
              <a:picLocks noChangeAspect="1"/>
            </p:cNvPicPr>
            <p:nvPr/>
          </p:nvPicPr>
          <p:blipFill>
            <a:blip r:embed="rId5"/>
            <a:stretch>
              <a:fillRect/>
            </a:stretch>
          </p:blipFill>
          <p:spPr>
            <a:xfrm>
              <a:off x="7877576" y="1110512"/>
              <a:ext cx="3172268" cy="352474"/>
            </a:xfrm>
            <a:prstGeom prst="rect">
              <a:avLst/>
            </a:prstGeom>
          </p:spPr>
        </p:pic>
      </p:grpSp>
      <p:grpSp>
        <p:nvGrpSpPr>
          <p:cNvPr id="17" name="群組 16">
            <a:extLst>
              <a:ext uri="{FF2B5EF4-FFF2-40B4-BE49-F238E27FC236}">
                <a16:creationId xmlns:a16="http://schemas.microsoft.com/office/drawing/2014/main" id="{FF0E214A-0773-451F-93DE-55065C978B01}"/>
              </a:ext>
            </a:extLst>
          </p:cNvPr>
          <p:cNvGrpSpPr/>
          <p:nvPr/>
        </p:nvGrpSpPr>
        <p:grpSpPr>
          <a:xfrm>
            <a:off x="7342097" y="2218308"/>
            <a:ext cx="3543796" cy="1034512"/>
            <a:chOff x="7595807" y="796954"/>
            <a:chExt cx="3543796" cy="1034512"/>
          </a:xfrm>
        </p:grpSpPr>
        <p:pic>
          <p:nvPicPr>
            <p:cNvPr id="18" name="圖片 17">
              <a:extLst>
                <a:ext uri="{FF2B5EF4-FFF2-40B4-BE49-F238E27FC236}">
                  <a16:creationId xmlns:a16="http://schemas.microsoft.com/office/drawing/2014/main" id="{9569D0B7-A7CA-4F8D-B0ED-9EE84D46FD6D}"/>
                </a:ext>
              </a:extLst>
            </p:cNvPr>
            <p:cNvPicPr>
              <a:picLocks noChangeAspect="1"/>
            </p:cNvPicPr>
            <p:nvPr/>
          </p:nvPicPr>
          <p:blipFill rotWithShape="1">
            <a:blip r:embed="rId6"/>
            <a:srcRect t="19875"/>
            <a:stretch/>
          </p:blipFill>
          <p:spPr>
            <a:xfrm>
              <a:off x="7595808" y="796954"/>
              <a:ext cx="3543795" cy="709871"/>
            </a:xfrm>
            <a:prstGeom prst="rect">
              <a:avLst/>
            </a:prstGeom>
          </p:spPr>
        </p:pic>
        <p:pic>
          <p:nvPicPr>
            <p:cNvPr id="19" name="圖片 18">
              <a:extLst>
                <a:ext uri="{FF2B5EF4-FFF2-40B4-BE49-F238E27FC236}">
                  <a16:creationId xmlns:a16="http://schemas.microsoft.com/office/drawing/2014/main" id="{BFCBD736-E8D8-4658-86E0-0C2111EE93E3}"/>
                </a:ext>
              </a:extLst>
            </p:cNvPr>
            <p:cNvPicPr>
              <a:picLocks noChangeAspect="1"/>
            </p:cNvPicPr>
            <p:nvPr/>
          </p:nvPicPr>
          <p:blipFill rotWithShape="1">
            <a:blip r:embed="rId7"/>
            <a:srcRect t="8795" b="25633"/>
            <a:stretch/>
          </p:blipFill>
          <p:spPr>
            <a:xfrm>
              <a:off x="7595807" y="1669053"/>
              <a:ext cx="3543795" cy="162413"/>
            </a:xfrm>
            <a:prstGeom prst="rect">
              <a:avLst/>
            </a:prstGeom>
          </p:spPr>
        </p:pic>
        <p:pic>
          <p:nvPicPr>
            <p:cNvPr id="20" name="圖片 19">
              <a:extLst>
                <a:ext uri="{FF2B5EF4-FFF2-40B4-BE49-F238E27FC236}">
                  <a16:creationId xmlns:a16="http://schemas.microsoft.com/office/drawing/2014/main" id="{FC695468-9DF1-493D-8863-AF7A07BF8D95}"/>
                </a:ext>
              </a:extLst>
            </p:cNvPr>
            <p:cNvPicPr>
              <a:picLocks noChangeAspect="1"/>
            </p:cNvPicPr>
            <p:nvPr/>
          </p:nvPicPr>
          <p:blipFill rotWithShape="1">
            <a:blip r:embed="rId6"/>
            <a:srcRect t="58991" b="21336"/>
            <a:stretch/>
          </p:blipFill>
          <p:spPr>
            <a:xfrm>
              <a:off x="7595807" y="1498180"/>
              <a:ext cx="3543795" cy="174293"/>
            </a:xfrm>
            <a:prstGeom prst="rect">
              <a:avLst/>
            </a:prstGeom>
          </p:spPr>
        </p:pic>
      </p:grpSp>
      <p:graphicFrame>
        <p:nvGraphicFramePr>
          <p:cNvPr id="21" name="表格 20">
            <a:extLst>
              <a:ext uri="{FF2B5EF4-FFF2-40B4-BE49-F238E27FC236}">
                <a16:creationId xmlns:a16="http://schemas.microsoft.com/office/drawing/2014/main" id="{EC3271F1-9125-49C2-A944-D5BF10D6D9D9}"/>
              </a:ext>
            </a:extLst>
          </p:cNvPr>
          <p:cNvGraphicFramePr>
            <a:graphicFrameLocks noGrp="1"/>
          </p:cNvGraphicFramePr>
          <p:nvPr/>
        </p:nvGraphicFramePr>
        <p:xfrm>
          <a:off x="1365632"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1860776732"/>
                    </a:ext>
                  </a:extLst>
                </a:gridCol>
                <a:gridCol w="1891548">
                  <a:extLst>
                    <a:ext uri="{9D8B030D-6E8A-4147-A177-3AD203B41FA5}">
                      <a16:colId xmlns:a16="http://schemas.microsoft.com/office/drawing/2014/main" val="129680164"/>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no 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143915344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2433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937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8511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22" name="表格 21">
            <a:extLst>
              <a:ext uri="{FF2B5EF4-FFF2-40B4-BE49-F238E27FC236}">
                <a16:creationId xmlns:a16="http://schemas.microsoft.com/office/drawing/2014/main" id="{94B7A383-CAA1-4D6C-905C-162B024041A9}"/>
              </a:ext>
            </a:extLst>
          </p:cNvPr>
          <p:cNvGraphicFramePr>
            <a:graphicFrameLocks noGrp="1"/>
          </p:cNvGraphicFramePr>
          <p:nvPr/>
        </p:nvGraphicFramePr>
        <p:xfrm>
          <a:off x="6802953"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2647278960"/>
                    </a:ext>
                  </a:extLst>
                </a:gridCol>
                <a:gridCol w="1891548">
                  <a:extLst>
                    <a:ext uri="{9D8B030D-6E8A-4147-A177-3AD203B41FA5}">
                      <a16:colId xmlns:a16="http://schemas.microsoft.com/office/drawing/2014/main" val="2371719339"/>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341318421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55249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483670"/>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7377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9917068"/>
                  </a:ext>
                </a:extLst>
              </a:tr>
            </a:tbl>
          </a:graphicData>
        </a:graphic>
      </p:graphicFrame>
    </p:spTree>
    <p:extLst>
      <p:ext uri="{BB962C8B-B14F-4D97-AF65-F5344CB8AC3E}">
        <p14:creationId xmlns:p14="http://schemas.microsoft.com/office/powerpoint/2010/main" val="1147135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678745" y="871472"/>
            <a:ext cx="8208455" cy="5115311"/>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051623" cy="400110"/>
            <a:chOff x="568442" y="319364"/>
            <a:chExt cx="1051623" cy="400111"/>
          </a:xfrm>
        </p:grpSpPr>
        <p:sp>
          <p:nvSpPr>
            <p:cNvPr id="55" name="文本框 23"/>
            <p:cNvSpPr txBox="1"/>
            <p:nvPr/>
          </p:nvSpPr>
          <p:spPr>
            <a:xfrm>
              <a:off x="665958" y="319364"/>
              <a:ext cx="9541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IC</a:t>
              </a:r>
              <a:r>
                <a:rPr lang="zh-TW" altLang="en-US" sz="2000" dirty="0">
                  <a:solidFill>
                    <a:schemeClr val="bg2"/>
                  </a:solidFill>
                  <a:latin typeface="Times New Roman" panose="02020603050405020304" pitchFamily="18" charset="0"/>
                  <a:ea typeface="微軟正黑體" panose="020B0604030504040204" pitchFamily="34" charset="-120"/>
                  <a:cs typeface="+mn-ea"/>
                </a:rPr>
                <a:t>競賽</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F74763D6-FF2A-4675-8051-1D3043A270DA}"/>
              </a:ext>
            </a:extLst>
          </p:cNvPr>
          <p:cNvSpPr txBox="1"/>
          <p:nvPr/>
        </p:nvSpPr>
        <p:spPr>
          <a:xfrm>
            <a:off x="720898" y="742912"/>
            <a:ext cx="5178097" cy="5859553"/>
          </a:xfrm>
          <a:prstGeom prst="rect">
            <a:avLst/>
          </a:prstGeom>
          <a:noFill/>
        </p:spPr>
        <p:txBody>
          <a:bodyPr wrap="square" rtlCol="0">
            <a:spAutoFit/>
          </a:bodyPr>
          <a:lstStyle/>
          <a:p>
            <a:pPr>
              <a:lnSpc>
                <a:spcPct val="150000"/>
              </a:lnSpc>
            </a:pPr>
            <a:r>
              <a:rPr lang="zh-TW" altLang="en-US" b="0" i="0" dirty="0">
                <a:solidFill>
                  <a:srgbClr val="000000"/>
                </a:solidFill>
                <a:effectLst/>
                <a:latin typeface="Times New Roman" panose="02020603050405020304" pitchFamily="18" charset="0"/>
                <a:ea typeface="微軟正黑體" panose="020B0604030504040204" pitchFamily="34" charset="-120"/>
              </a:rPr>
              <a:t>實現流程：</a:t>
            </a:r>
            <a:endParaRPr lang="zh-TW" altLang="en-US" dirty="0">
              <a:solidFill>
                <a:srgbClr val="000000"/>
              </a:solidFill>
              <a:effectLst/>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Python </a:t>
            </a:r>
            <a:r>
              <a:rPr lang="zh-TW" altLang="en-US" b="0" i="0" dirty="0">
                <a:solidFill>
                  <a:srgbClr val="000000"/>
                </a:solidFill>
                <a:effectLst/>
                <a:latin typeface="Times New Roman" panose="02020603050405020304" pitchFamily="18" charset="0"/>
                <a:ea typeface="微軟正黑體" panose="020B0604030504040204" pitchFamily="34" charset="-120"/>
              </a:rPr>
              <a:t>設計演算法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err="1">
                <a:solidFill>
                  <a:srgbClr val="000000"/>
                </a:solidFill>
                <a:effectLst/>
                <a:latin typeface="Times New Roman" panose="02020603050405020304" pitchFamily="18" charset="0"/>
                <a:ea typeface="微軟正黑體" panose="020B0604030504040204" pitchFamily="34" charset="-120"/>
              </a:rPr>
              <a:t>Vivado</a:t>
            </a:r>
            <a:r>
              <a:rPr lang="en-US" altLang="zh-TW" b="0" i="0" dirty="0">
                <a:solidFill>
                  <a:srgbClr val="000000"/>
                </a:solidFill>
                <a:effectLst/>
                <a:latin typeface="Times New Roman" panose="02020603050405020304" pitchFamily="18" charset="0"/>
                <a:ea typeface="微軟正黑體" panose="020B0604030504040204" pitchFamily="34" charset="-120"/>
              </a:rPr>
              <a:t> </a:t>
            </a:r>
            <a:r>
              <a:rPr lang="zh-TW" altLang="en-US" b="0" i="0" dirty="0">
                <a:solidFill>
                  <a:srgbClr val="000000"/>
                </a:solidFill>
                <a:effectLst/>
                <a:latin typeface="Times New Roman" panose="02020603050405020304" pitchFamily="18" charset="0"/>
                <a:ea typeface="微軟正黑體" panose="020B0604030504040204" pitchFamily="34" charset="-120"/>
              </a:rPr>
              <a:t>實現演算法硬體架構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Design Compiler </a:t>
            </a:r>
            <a:r>
              <a:rPr lang="zh-TW" altLang="en-US" b="0" i="0" dirty="0">
                <a:solidFill>
                  <a:srgbClr val="000000"/>
                </a:solidFill>
                <a:effectLst/>
                <a:latin typeface="Times New Roman" panose="02020603050405020304" pitchFamily="18" charset="0"/>
                <a:ea typeface="微軟正黑體" panose="020B0604030504040204" pitchFamily="34" charset="-120"/>
              </a:rPr>
              <a:t>合成電路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VSC </a:t>
            </a:r>
            <a:r>
              <a:rPr lang="zh-TW" altLang="en-US" b="0" i="0" dirty="0">
                <a:solidFill>
                  <a:srgbClr val="000000"/>
                </a:solidFill>
                <a:effectLst/>
                <a:latin typeface="Times New Roman" panose="02020603050405020304" pitchFamily="18" charset="0"/>
                <a:ea typeface="微軟正黑體" panose="020B0604030504040204" pitchFamily="34" charset="-120"/>
              </a:rPr>
              <a:t>驗證電路功能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Verdi </a:t>
            </a:r>
            <a:r>
              <a:rPr lang="zh-TW" altLang="en-US" b="0" i="0" dirty="0">
                <a:solidFill>
                  <a:srgbClr val="000000"/>
                </a:solidFill>
                <a:effectLst/>
                <a:latin typeface="Times New Roman" panose="02020603050405020304" pitchFamily="18" charset="0"/>
                <a:ea typeface="微軟正黑體" panose="020B0604030504040204" pitchFamily="34" charset="-120"/>
              </a:rPr>
              <a:t>觀察波型與</a:t>
            </a:r>
            <a:r>
              <a:rPr lang="en-US" altLang="zh-TW" b="0" i="0" dirty="0">
                <a:solidFill>
                  <a:srgbClr val="000000"/>
                </a:solidFill>
                <a:effectLst/>
                <a:latin typeface="Times New Roman" panose="02020603050405020304" pitchFamily="18" charset="0"/>
                <a:ea typeface="微軟正黑體" panose="020B0604030504040204" pitchFamily="34" charset="-120"/>
              </a:rPr>
              <a:t>Debug</a:t>
            </a:r>
          </a:p>
          <a:p>
            <a:pPr>
              <a:lnSpc>
                <a:spcPct val="150000"/>
              </a:lnSpc>
            </a:pPr>
            <a:endParaRPr lang="en-US" altLang="zh-TW" dirty="0">
              <a:solidFill>
                <a:srgbClr val="000000"/>
              </a:solidFill>
              <a:latin typeface="Times New Roman" panose="02020603050405020304" pitchFamily="18" charset="0"/>
              <a:ea typeface="微軟正黑體" panose="020B0604030504040204" pitchFamily="34" charset="-120"/>
            </a:endParaRPr>
          </a:p>
          <a:p>
            <a:pPr>
              <a:lnSpc>
                <a:spcPct val="150000"/>
              </a:lnSpc>
            </a:pPr>
            <a:r>
              <a:rPr lang="en-US" altLang="zh-TW" dirty="0">
                <a:solidFill>
                  <a:srgbClr val="000000"/>
                </a:solidFill>
                <a:latin typeface="Times New Roman" panose="02020603050405020304" pitchFamily="18" charset="0"/>
                <a:ea typeface="微軟正黑體" panose="020B0604030504040204" pitchFamily="34" charset="-120"/>
              </a:rPr>
              <a:t>IC Contest 2018-2023</a:t>
            </a:r>
            <a:r>
              <a:rPr lang="zh-TW" altLang="en-US" dirty="0">
                <a:solidFill>
                  <a:srgbClr val="000000"/>
                </a:solidFill>
                <a:latin typeface="Times New Roman" panose="02020603050405020304" pitchFamily="18" charset="0"/>
                <a:ea typeface="微軟正黑體" panose="020B0604030504040204" pitchFamily="34" charset="-120"/>
              </a:rPr>
              <a:t>的電路設計皆達到最高成績</a:t>
            </a:r>
            <a:endParaRPr lang="en-US" altLang="zh-TW" dirty="0">
              <a:solidFill>
                <a:srgbClr val="000000"/>
              </a:solidFill>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Laser Treatment</a:t>
            </a: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Job Assignment Machine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Geofence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String Matching Engine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Image Convolutional Circuit Design</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Huffman Coding</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798994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m:t>
                            </m:r>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3673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23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4323" y="45680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7229</TotalTime>
  <Words>5324</Words>
  <Application>Microsoft Office PowerPoint</Application>
  <PresentationFormat>寬螢幕</PresentationFormat>
  <Paragraphs>1166</Paragraphs>
  <Slides>49</Slides>
  <Notes>49</Notes>
  <HiddenSlides>6</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49</vt:i4>
      </vt:variant>
    </vt:vector>
  </HeadingPairs>
  <TitlesOfParts>
    <vt:vector size="59"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144</cp:revision>
  <dcterms:created xsi:type="dcterms:W3CDTF">2015-05-05T08:02:14Z</dcterms:created>
  <dcterms:modified xsi:type="dcterms:W3CDTF">2024-11-17T15:52:41Z</dcterms:modified>
</cp:coreProperties>
</file>